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EFC4F4-E124-3944-89F3-76820CD898CB}" v="1" dt="2026-09-13T12:17:52.99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795"/>
  </p:normalViewPr>
  <p:slideViewPr>
    <p:cSldViewPr snapToGrid="0" snapToObjects="1">
      <p:cViewPr varScale="1">
        <p:scale>
          <a:sx n="120" d="100"/>
          <a:sy n="120" d="100"/>
        </p:scale>
        <p:origin x="8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50627-BA13-4360-A9AC-0E3484DFA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AB3814-C1CD-430D-8C09-B41557CA3A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D6DE452-6DFD-4237-B3EA-2C23054AE07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F0615-B275-42DE-999F-22B1C8CDE52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BA1ACD-D827-4E7D-A6E6-5F47034BF46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29690-A016-4E08-972E-B6F33066C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798BAD-BAD8-46E5-8D64-98B539122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CE970F-6B72-439E-B7F3-1D8DBDD76769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388D57-BD4C-4493-BC40-4FA9736EBE9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4A5A0F-E22A-4F47-A6E4-779E2CF473A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C7082-61BF-40B8-ABBE-F19C12D02F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EFFE7-4108-4F81-AFB6-0216BDE76E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385354-6CA2-4DA5-A2F9-9228C595F4AC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72B857-DDBA-4456-B293-A7223969E2A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EA97A3-75B3-4294-8C3C-43F3C794679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2B64F-05AE-48B1-B40E-370447EB04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E1FB91-1964-4F15-87C3-DDE1E4505F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1C4265-A964-43C3-A40F-8E4F872BC299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790519-3D27-423A-A4F7-79D4C7A483C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7F759F5-7626-4FD2-880B-3C5E34764C4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EEAB4B-17F1-4833-A244-AA927EE133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9E76A-86AD-41F7-8515-FE79227C16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72D92-41D7-4EB4-A69D-E1B8F7A148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1A950A-6744-4A73-8E98-9A15748A80B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4E4035-8D79-4C7B-9547-7816EA6DAA6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03CE1A-7F3E-4C3A-AFF2-9F9062D8F672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00EE639-724D-42FB-A4CF-DB5BE9A9DF2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B3A842A-0627-4DF2-B89A-F5E82D28E2D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CAB41E-E8E1-4BE1-A0BA-4367F8476D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40840-9974-43BD-A76D-35F2AD230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8095398-A6C0-46F6-AF48-504B905FDEC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E4739B-5E45-4587-BC4D-107721941CE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8402F82-25AA-4F15-B702-AF834EDB669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DCB1F4-BA96-4DBB-B46B-C930026593FE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922A46-474E-4911-A426-0E944D969E0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03C157-4C6C-4A3D-BE51-C923056382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752066-4F1B-4044-B16E-9B698B15C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2C8094-C7B3-44F0-AB17-8DE24CDC0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B99A9E-B4CE-4A66-919D-528FC44A81F0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214859-6F09-48C7-89E1-BED92886FE2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39D19-5C7B-4758-8B34-567F8D4515F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763E60-763D-44C0-9BA0-ABB30D3918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CE4AEA-5625-4899-8AF6-1C2213E38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74A9A67-E32F-4601-9B54-055A8BA021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6E0E93-9919-42C4-AFA1-126DFA076C5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5F27E2-8047-43A5-9E05-1A22C1BAD27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B500D5-4D70-4587-9F5C-E7F1FAF54D0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16BD9-AC1A-4173-8122-2E642C30055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5479CA-9514-4085-A9B2-EB93B738F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FF9420-96E0-46E6-9DE3-70787F11BE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64951-8078-4161-83D6-31FA2289DEF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B8FFF8-4B37-4C8F-A317-62512064BB6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426802-F979-4210-A2C6-C4A1CC0B2D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E96EFE9-6285-458C-B0D2-1DE3800CF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64D592-C3DA-4238-8B81-43751A2CB2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0378CE-E517-469E-ABB2-CB414C2F233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C3495A-63A9-4DAD-AD01-3DEB1CA68A9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CDFCDE-10D9-49ED-B67C-9768E2CBBE4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71ACC0-38D5-45AE-A3BD-B443C5159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8F3325-F096-4292-898B-1306FE1712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5E5EFA-2348-4E86-B700-4EFAC27CDFD8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9/13/26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8FA6FA-638F-42A5-9A50-45FDC2600F26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251DA0-4349-4ACB-A674-B0C489F060D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C5D6301-8476-4F09-9BBD-5FA4E7301FC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1EE3BC1-DE54-43AE-91AD-0DEBAD4ED057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3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9360" y="502920"/>
            <a:ext cx="5349240" cy="47495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6C67CE1-B41E-4E13-BABF-AF9173E1EF15}"/>
              </a:ext>
            </a:extLst>
          </p:cNvPr>
          <p:cNvSpPr>
            <a:spLocks noGrp="1"/>
          </p:cNvSpPr>
          <p:nvPr/>
        </p:nvSpPr>
        <p:spPr>
          <a:xfrm>
            <a:off x="685800" y="1051560"/>
            <a:ext cx="521208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32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KAYLA MUELLER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440445-C611-4B9E-B076-76B0AEBEB4C5}"/>
              </a:ext>
            </a:extLst>
          </p:cNvPr>
          <p:cNvSpPr>
            <a:spLocks noGrp="1"/>
          </p:cNvSpPr>
          <p:nvPr/>
        </p:nvSpPr>
        <p:spPr>
          <a:xfrm>
            <a:off x="685800" y="1828800"/>
            <a:ext cx="5212080" cy="10972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200" b="0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A young American aid worker
kidnapped in Syria in 2013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451E57F-C9C9-4284-B84E-F1711A9D698C}"/>
              </a:ext>
            </a:extLst>
          </p:cNvPr>
          <p:cNvSpPr>
            <a:spLocks noGrp="1"/>
          </p:cNvSpPr>
          <p:nvPr/>
        </p:nvSpPr>
        <p:spPr>
          <a:xfrm>
            <a:off x="685800" y="3383280"/>
            <a:ext cx="5120640" cy="12801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8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They prayed. They waited.
But nothing seemed to change.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D64B9C8-534A-4B20-90C3-5C393D5B93F3}"/>
              </a:ext>
            </a:extLst>
          </p:cNvPr>
          <p:cNvSpPr>
            <a:spLocks noGrp="1"/>
          </p:cNvSpPr>
          <p:nvPr/>
        </p:nvSpPr>
        <p:spPr>
          <a:xfrm>
            <a:off x="685800" y="5989320"/>
            <a:ext cx="5394960" cy="3200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1000" b="0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Opening illustration source: WORLD Radio — “A letter from captivity”</a:t>
            </a:r>
          </a:p>
        </p:txBody>
      </p:sp>
      <p:pic>
        <p:nvPicPr>
          <p:cNvPr id="18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-2281"/>
            <a:ext cx="12192000" cy="6862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8574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8D65684-9864-487D-985C-B3A08C97716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46ECDA-35A7-43F4-A31F-650F6BD78209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9FE9FC-3C38-4C11-A110-FF677110FB7B}"/>
              </a:ext>
            </a:extLst>
          </p:cNvPr>
          <p:cNvSpPr>
            <a:spLocks noGrp="1"/>
          </p:cNvSpPr>
          <p:nvPr/>
        </p:nvSpPr>
        <p:spPr>
          <a:xfrm>
            <a:off x="731520" y="518261"/>
            <a:ext cx="1069848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WHERE IS GOD IN THIS?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B1AF909-7425-4B22-9BCF-54B2BB42FA0E}"/>
              </a:ext>
            </a:extLst>
          </p:cNvPr>
          <p:cNvSpPr>
            <a:spLocks noGrp="1"/>
          </p:cNvSpPr>
          <p:nvPr/>
        </p:nvSpPr>
        <p:spPr>
          <a:xfrm>
            <a:off x="1828800" y="1508760"/>
            <a:ext cx="850392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1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Does he hear?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6B91983-77B2-4F1F-BBD7-6565443679DD}"/>
              </a:ext>
            </a:extLst>
          </p:cNvPr>
          <p:cNvSpPr>
            <a:spLocks noGrp="1"/>
          </p:cNvSpPr>
          <p:nvPr/>
        </p:nvSpPr>
        <p:spPr>
          <a:xfrm>
            <a:off x="1828800" y="2560320"/>
            <a:ext cx="850392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1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Does he remember?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12C2EDE-B4D5-4DC2-85FD-B98E4947E94F}"/>
              </a:ext>
            </a:extLst>
          </p:cNvPr>
          <p:cNvSpPr>
            <a:spLocks noGrp="1"/>
          </p:cNvSpPr>
          <p:nvPr/>
        </p:nvSpPr>
        <p:spPr>
          <a:xfrm>
            <a:off x="1828800" y="3611879"/>
            <a:ext cx="850392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1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Does he see?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3899FA3-95AA-4D10-9AB6-E17DCD913B95}"/>
              </a:ext>
            </a:extLst>
          </p:cNvPr>
          <p:cNvSpPr>
            <a:spLocks noGrp="1"/>
          </p:cNvSpPr>
          <p:nvPr/>
        </p:nvSpPr>
        <p:spPr>
          <a:xfrm>
            <a:off x="1828800" y="4663440"/>
            <a:ext cx="850392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1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Does he know?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0456807-7365-4FCC-885B-03133DDF9F43}"/>
              </a:ext>
            </a:extLst>
          </p:cNvPr>
          <p:cNvSpPr>
            <a:spLocks noGrp="1"/>
          </p:cNvSpPr>
          <p:nvPr/>
        </p:nvSpPr>
        <p:spPr>
          <a:xfrm>
            <a:off x="4206240" y="5906197"/>
            <a:ext cx="3749039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Exodus 2:24–25</a:t>
            </a:r>
          </a:p>
        </p:txBody>
      </p:sp>
    </p:spTree>
    <p:extLst>
      <p:ext uri="{BB962C8B-B14F-4D97-AF65-F5344CB8AC3E}">
        <p14:creationId xmlns:p14="http://schemas.microsoft.com/office/powerpoint/2010/main" val="142917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B2A32D0-F8F7-4250-B273-4E15C36C493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8A7FE8-1D74-4AC7-99DD-CC24F1C2800E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92F9C9-5B51-4216-A267-275B6C1A51F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271F8F3-8751-4B06-A22E-D94B159723E0}"/>
              </a:ext>
            </a:extLst>
          </p:cNvPr>
          <p:cNvSpPr>
            <a:spLocks noGrp="1"/>
          </p:cNvSpPr>
          <p:nvPr/>
        </p:nvSpPr>
        <p:spPr>
          <a:xfrm>
            <a:off x="12127991" y="0"/>
            <a:ext cx="64008" cy="685800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774E69-C030-4E46-91BD-B1EC18BC1E7C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MAIN POINT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7F9104-225D-4944-957A-AE17810C8E82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A7D4E5-BCEC-4322-8DFE-6701A4AE06EE}"/>
              </a:ext>
            </a:extLst>
          </p:cNvPr>
          <p:cNvSpPr>
            <a:spLocks noGrp="1"/>
          </p:cNvSpPr>
          <p:nvPr/>
        </p:nvSpPr>
        <p:spPr>
          <a:xfrm>
            <a:off x="1143000" y="1508760"/>
            <a:ext cx="9921240" cy="41148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0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God makes himself known,
and because we know who he is,
we can trust him, obey him,
and make him known.</a:t>
            </a:r>
          </a:p>
        </p:txBody>
      </p:sp>
    </p:spTree>
    <p:extLst>
      <p:ext uri="{BB962C8B-B14F-4D97-AF65-F5344CB8AC3E}">
        <p14:creationId xmlns:p14="http://schemas.microsoft.com/office/powerpoint/2010/main" val="1252382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EA7067A-C0C5-4010-ACC8-BCBA5326D5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338D4D1-074D-4760-B6EF-8EFC8DE9F2BB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EB4DCA2-E5CD-4730-8A8F-C15A35237F09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EXODUS 2:23–25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305D957-C246-4916-9274-36F0ADF815FD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96198B-1906-4D4C-9718-0FAC82BD42E0}"/>
              </a:ext>
            </a:extLst>
          </p:cNvPr>
          <p:cNvSpPr>
            <a:spLocks noGrp="1"/>
          </p:cNvSpPr>
          <p:nvPr/>
        </p:nvSpPr>
        <p:spPr>
          <a:xfrm>
            <a:off x="4389120" y="941832"/>
            <a:ext cx="3383280" cy="3200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12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CSB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202928-48B1-4D4C-9DA8-C35F0AC90339}"/>
              </a:ext>
            </a:extLst>
          </p:cNvPr>
          <p:cNvSpPr>
            <a:spLocks noGrp="1"/>
          </p:cNvSpPr>
          <p:nvPr/>
        </p:nvSpPr>
        <p:spPr>
          <a:xfrm>
            <a:off x="685800" y="1325880"/>
            <a:ext cx="10817352" cy="3102388"/>
          </a:xfrm>
          <a:prstGeom prst="rect">
            <a:avLst/>
          </a:prstGeom>
          <a:noFill/>
        </p:spPr>
        <p:txBody>
          <a:bodyPr wrap="square" lIns="109728" tIns="73152" rIns="109728" bIns="73152">
            <a:spAutoFit/>
          </a:bodyPr>
          <a:lstStyle/>
          <a:p>
            <a:pPr algn="l">
              <a:buNone/>
            </a:pPr>
            <a:r>
              <a:rPr sz="3200" dirty="0">
                <a:solidFill>
                  <a:srgbClr val="191919"/>
                </a:solidFill>
                <a:latin typeface="Aptos"/>
                <a:ea typeface="Aptos"/>
                <a:cs typeface="Aptos"/>
              </a:rPr>
              <a:t>23 After a long time, the king of Egypt died. The Israelites groaned because of their difficult labor, and they cried out, and </a:t>
            </a:r>
            <a:r>
              <a:rPr sz="3200" b="1" dirty="0">
                <a:solidFill>
                  <a:srgbClr val="191919"/>
                </a:solidFill>
                <a:latin typeface="Aptos"/>
                <a:ea typeface="Aptos"/>
                <a:cs typeface="Aptos"/>
              </a:rPr>
              <a:t>their cry for help because of the difficult labor ascended to God. </a:t>
            </a:r>
            <a:r>
              <a:rPr sz="3200" dirty="0">
                <a:solidFill>
                  <a:srgbClr val="191919"/>
                </a:solidFill>
                <a:latin typeface="Aptos"/>
                <a:ea typeface="Aptos"/>
                <a:cs typeface="Aptos"/>
              </a:rPr>
              <a:t>24 </a:t>
            </a:r>
            <a:r>
              <a:rPr sz="3200" b="1" dirty="0">
                <a:solidFill>
                  <a:srgbClr val="0F373F"/>
                </a:solidFill>
                <a:latin typeface="Aptos"/>
                <a:ea typeface="Aptos"/>
                <a:cs typeface="Aptos"/>
              </a:rPr>
              <a:t>God heard</a:t>
            </a:r>
            <a:r>
              <a:rPr sz="3200" dirty="0">
                <a:solidFill>
                  <a:srgbClr val="191919"/>
                </a:solidFill>
                <a:latin typeface="Aptos"/>
                <a:ea typeface="Aptos"/>
                <a:cs typeface="Aptos"/>
              </a:rPr>
              <a:t> their groaning, and </a:t>
            </a:r>
            <a:r>
              <a:rPr sz="3200" b="1" dirty="0">
                <a:solidFill>
                  <a:srgbClr val="0F373F"/>
                </a:solidFill>
                <a:latin typeface="Aptos"/>
                <a:ea typeface="Aptos"/>
                <a:cs typeface="Aptos"/>
              </a:rPr>
              <a:t>God remembered</a:t>
            </a:r>
            <a:r>
              <a:rPr sz="3200" dirty="0">
                <a:solidFill>
                  <a:srgbClr val="191919"/>
                </a:solidFill>
                <a:latin typeface="Aptos"/>
                <a:ea typeface="Aptos"/>
                <a:cs typeface="Aptos"/>
              </a:rPr>
              <a:t> his covenant with Abraham, with Isaac, and with Jacob. 25 </a:t>
            </a:r>
            <a:r>
              <a:rPr sz="3200" b="1" dirty="0">
                <a:solidFill>
                  <a:srgbClr val="0F373F"/>
                </a:solidFill>
                <a:latin typeface="Aptos"/>
                <a:ea typeface="Aptos"/>
                <a:cs typeface="Aptos"/>
              </a:rPr>
              <a:t>God saw</a:t>
            </a:r>
            <a:r>
              <a:rPr sz="3200" dirty="0">
                <a:solidFill>
                  <a:srgbClr val="191919"/>
                </a:solidFill>
                <a:latin typeface="Aptos"/>
                <a:ea typeface="Aptos"/>
                <a:cs typeface="Aptos"/>
              </a:rPr>
              <a:t> the Israelites, and </a:t>
            </a:r>
            <a:r>
              <a:rPr sz="3200" b="1" dirty="0">
                <a:solidFill>
                  <a:srgbClr val="0F373F"/>
                </a:solidFill>
                <a:latin typeface="Aptos"/>
                <a:ea typeface="Aptos"/>
                <a:cs typeface="Aptos"/>
              </a:rPr>
              <a:t>God knew</a:t>
            </a:r>
            <a:r>
              <a:rPr sz="3200" dirty="0">
                <a:solidFill>
                  <a:srgbClr val="191919"/>
                </a:solidFill>
                <a:latin typeface="Aptos"/>
                <a:ea typeface="Aptos"/>
                <a:cs typeface="Apto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49878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F1ED7D2-9C35-493D-B189-B4A5197C2C9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0D597D-7B4F-4064-9D8B-DF22E24EB719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DF8E238-16B3-4A9B-B6A1-06F84C4B48B0}"/>
              </a:ext>
            </a:extLst>
          </p:cNvPr>
          <p:cNvSpPr>
            <a:spLocks noGrp="1"/>
          </p:cNvSpPr>
          <p:nvPr/>
        </p:nvSpPr>
        <p:spPr>
          <a:xfrm>
            <a:off x="914400" y="655421"/>
            <a:ext cx="103327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 HAD NOT FORGOTTEN HIS PEOPLE.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5EDBC3E-A083-4B8D-A581-7B5D07D7CF47}"/>
              </a:ext>
            </a:extLst>
          </p:cNvPr>
          <p:cNvSpPr>
            <a:spLocks noGrp="1"/>
          </p:cNvSpPr>
          <p:nvPr/>
        </p:nvSpPr>
        <p:spPr>
          <a:xfrm>
            <a:off x="2834640" y="1554480"/>
            <a:ext cx="19202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r">
              <a:buNone/>
            </a:pPr>
            <a:r>
              <a:rPr sz="29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30D987E-6819-48D7-A844-7391D6529F07}"/>
              </a:ext>
            </a:extLst>
          </p:cNvPr>
          <p:cNvSpPr>
            <a:spLocks noGrp="1"/>
          </p:cNvSpPr>
          <p:nvPr/>
        </p:nvSpPr>
        <p:spPr>
          <a:xfrm>
            <a:off x="4800600" y="1554480"/>
            <a:ext cx="365760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9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heard.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90CF68-7B9E-4DEA-9591-75CC072DEC5E}"/>
              </a:ext>
            </a:extLst>
          </p:cNvPr>
          <p:cNvSpPr>
            <a:spLocks noGrp="1"/>
          </p:cNvSpPr>
          <p:nvPr/>
        </p:nvSpPr>
        <p:spPr>
          <a:xfrm>
            <a:off x="2834640" y="2514600"/>
            <a:ext cx="19202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r">
              <a:buNone/>
            </a:pPr>
            <a:r>
              <a:rPr sz="29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0D34F6E-E6A6-49C3-B5FA-A1CF464B4A74}"/>
              </a:ext>
            </a:extLst>
          </p:cNvPr>
          <p:cNvSpPr>
            <a:spLocks noGrp="1"/>
          </p:cNvSpPr>
          <p:nvPr/>
        </p:nvSpPr>
        <p:spPr>
          <a:xfrm>
            <a:off x="4800600" y="2514600"/>
            <a:ext cx="365760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9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remembered.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7EB33F-86AF-4757-BF98-32E39C304CB4}"/>
              </a:ext>
            </a:extLst>
          </p:cNvPr>
          <p:cNvSpPr>
            <a:spLocks noGrp="1"/>
          </p:cNvSpPr>
          <p:nvPr/>
        </p:nvSpPr>
        <p:spPr>
          <a:xfrm>
            <a:off x="2834640" y="3474720"/>
            <a:ext cx="19202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r">
              <a:buNone/>
            </a:pPr>
            <a:r>
              <a:rPr sz="29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DBB7C7-AA60-491F-ACD0-4922F4955A9D}"/>
              </a:ext>
            </a:extLst>
          </p:cNvPr>
          <p:cNvSpPr>
            <a:spLocks noGrp="1"/>
          </p:cNvSpPr>
          <p:nvPr/>
        </p:nvSpPr>
        <p:spPr>
          <a:xfrm>
            <a:off x="4800600" y="3474720"/>
            <a:ext cx="365760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9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saw.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FDDF7A-E292-434D-96B1-C588C6B9A39B}"/>
              </a:ext>
            </a:extLst>
          </p:cNvPr>
          <p:cNvSpPr>
            <a:spLocks noGrp="1"/>
          </p:cNvSpPr>
          <p:nvPr/>
        </p:nvSpPr>
        <p:spPr>
          <a:xfrm>
            <a:off x="2834640" y="4434840"/>
            <a:ext cx="192024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r">
              <a:buNone/>
            </a:pPr>
            <a:r>
              <a:rPr sz="29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BF704F9-83BC-48D5-A6E1-F41AF0BC4F2F}"/>
              </a:ext>
            </a:extLst>
          </p:cNvPr>
          <p:cNvSpPr>
            <a:spLocks noGrp="1"/>
          </p:cNvSpPr>
          <p:nvPr/>
        </p:nvSpPr>
        <p:spPr>
          <a:xfrm>
            <a:off x="4800600" y="4434840"/>
            <a:ext cx="3657600" cy="5943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9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knew.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2B56B3C-3C3C-4387-B5ED-CDB48CE95591}"/>
              </a:ext>
            </a:extLst>
          </p:cNvPr>
          <p:cNvSpPr>
            <a:spLocks noGrp="1"/>
          </p:cNvSpPr>
          <p:nvPr/>
        </p:nvSpPr>
        <p:spPr>
          <a:xfrm>
            <a:off x="2011680" y="5532120"/>
            <a:ext cx="813816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6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He knew it was time to act.</a:t>
            </a:r>
          </a:p>
        </p:txBody>
      </p:sp>
    </p:spTree>
    <p:extLst>
      <p:ext uri="{BB962C8B-B14F-4D97-AF65-F5344CB8AC3E}">
        <p14:creationId xmlns:p14="http://schemas.microsoft.com/office/powerpoint/2010/main" val="1940060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C221844-E76A-4619-80C5-2221F00FD4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EDAA83-2A21-49F1-A40F-34BCC9364DE6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F46357-850C-4B8A-AAD9-4C66A902A372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EXODUS 3:1–6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41AA5A2-BCB7-49F8-AA2D-E101C92C1A06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EFD3B17-743A-49FF-9902-5A2747B027CC}"/>
              </a:ext>
            </a:extLst>
          </p:cNvPr>
          <p:cNvSpPr>
            <a:spLocks noGrp="1"/>
          </p:cNvSpPr>
          <p:nvPr/>
        </p:nvSpPr>
        <p:spPr>
          <a:xfrm>
            <a:off x="4389120" y="941832"/>
            <a:ext cx="3383280" cy="3200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12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CSB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8C1628B-0B83-4A07-B6EB-1723AD739187}"/>
              </a:ext>
            </a:extLst>
          </p:cNvPr>
          <p:cNvSpPr>
            <a:spLocks noGrp="1"/>
          </p:cNvSpPr>
          <p:nvPr/>
        </p:nvSpPr>
        <p:spPr>
          <a:xfrm>
            <a:off x="685800" y="1325880"/>
            <a:ext cx="10817352" cy="4579715"/>
          </a:xfrm>
          <a:prstGeom prst="rect">
            <a:avLst/>
          </a:prstGeom>
          <a:noFill/>
        </p:spPr>
        <p:txBody>
          <a:bodyPr wrap="square" lIns="109728" tIns="73152" rIns="109728" bIns="73152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1 Meanwhile, Moses was shepherding the flock of his father-in-law Jethro, the priest of Midian. He led the flock to the far side of the wilderness and came to Horeb, the mountain of God. 2 Then the angel of the LORD appeared to him in a flame of fire within a bush. As Moses looked, he saw that the bush was on fire but was not consumed. 3 So Moses thought, “I must go over and look at this remarkable sight. Why isn’t the bush burning up?” 4 When the LORD saw that he had gone over to look, God called out to him from the bush, “Moses, Moses!” “Here I am,” he answered. 5 “Do not come closer,” he said. “Remove the sandals from your feet, for the place where you are standing is </a:t>
            </a:r>
            <a:r>
              <a:rPr sz="2400" b="1">
                <a:solidFill>
                  <a:srgbClr val="0F373F"/>
                </a:solidFill>
                <a:latin typeface="Aptos"/>
                <a:ea typeface="Aptos"/>
                <a:cs typeface="Aptos"/>
              </a:rPr>
              <a:t>holy ground</a:t>
            </a: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.” 6 Then he continued, “</a:t>
            </a:r>
            <a:r>
              <a:rPr sz="2400" b="1">
                <a:solidFill>
                  <a:srgbClr val="0F373F"/>
                </a:solidFill>
                <a:latin typeface="Aptos"/>
                <a:ea typeface="Aptos"/>
                <a:cs typeface="Aptos"/>
              </a:rPr>
              <a:t>I am the God of your father, the God of Abraham, the God of Isaac, and the God of Jacob.</a:t>
            </a: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” Moses hid his face because he was afraid to look at God.</a:t>
            </a:r>
          </a:p>
        </p:txBody>
      </p:sp>
    </p:spTree>
    <p:extLst>
      <p:ext uri="{BB962C8B-B14F-4D97-AF65-F5344CB8AC3E}">
        <p14:creationId xmlns:p14="http://schemas.microsoft.com/office/powerpoint/2010/main" val="1410111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41F0E3-F748-4AED-863E-2B7C67ECAED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A910BD-B8D8-40C0-A011-BB7113871A58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3CC162-1D09-4F3C-BDFA-A7122CB3EA2B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EXODUS 3:7–12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C2B1E9-5452-4152-8DD1-3CE77866F60E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4B34238-FDC9-493E-9520-73113D9E3684}"/>
              </a:ext>
            </a:extLst>
          </p:cNvPr>
          <p:cNvSpPr>
            <a:spLocks noGrp="1"/>
          </p:cNvSpPr>
          <p:nvPr/>
        </p:nvSpPr>
        <p:spPr>
          <a:xfrm>
            <a:off x="4389120" y="941832"/>
            <a:ext cx="3383280" cy="3200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12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CSB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9CA5E0-F5FC-441A-B2CC-13E86283094E}"/>
              </a:ext>
            </a:extLst>
          </p:cNvPr>
          <p:cNvSpPr>
            <a:spLocks noGrp="1"/>
          </p:cNvSpPr>
          <p:nvPr/>
        </p:nvSpPr>
        <p:spPr>
          <a:xfrm>
            <a:off x="685800" y="1325880"/>
            <a:ext cx="10817352" cy="4949047"/>
          </a:xfrm>
          <a:prstGeom prst="rect">
            <a:avLst/>
          </a:prstGeom>
          <a:noFill/>
        </p:spPr>
        <p:txBody>
          <a:bodyPr wrap="square" lIns="109728" tIns="73152" rIns="109728" bIns="73152">
            <a:spAutoFit/>
          </a:bodyPr>
          <a:lstStyle/>
          <a:p>
            <a:pPr algn="l">
              <a:buNone/>
            </a:pP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7 Then the LORD said, “I have observed the misery of my people in Egypt, and have heard them crying out because of their oppressors. I know about their sufferings, 8 and </a:t>
            </a:r>
            <a:r>
              <a:rPr sz="2400" b="1">
                <a:solidFill>
                  <a:srgbClr val="0F373F"/>
                </a:solidFill>
                <a:latin typeface="Aptos"/>
                <a:ea typeface="Aptos"/>
                <a:cs typeface="Aptos"/>
              </a:rPr>
              <a:t>I have come down to rescue them</a:t>
            </a: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 from the power of the Egyptians and to bring them from that land to a good and spacious land, a land flowing with milk and honey—the territory of the Canaanites, Hethites, Amorites, Perizzites, Hivites, and Jebusites. 9 So because the Israelites’ cry for help has come to me, and I have also seen the way the Egyptians are oppressing them, 10 </a:t>
            </a:r>
            <a:r>
              <a:rPr sz="2400" b="1">
                <a:solidFill>
                  <a:srgbClr val="0F373F"/>
                </a:solidFill>
                <a:latin typeface="Aptos"/>
                <a:ea typeface="Aptos"/>
                <a:cs typeface="Aptos"/>
              </a:rPr>
              <a:t>therefore, go. I am sending you</a:t>
            </a: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 to Pharaoh so that you may lead my people, the Israelites, out of Egypt.” 11 But Moses asked God, “</a:t>
            </a:r>
            <a:r>
              <a:rPr sz="2400" b="1">
                <a:solidFill>
                  <a:srgbClr val="0F373F"/>
                </a:solidFill>
                <a:latin typeface="Aptos"/>
                <a:ea typeface="Aptos"/>
                <a:cs typeface="Aptos"/>
              </a:rPr>
              <a:t>Who am I</a:t>
            </a: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 that I should go to Pharaoh and that I should bring the Israelites out of Egypt?” 12 He answered, “</a:t>
            </a:r>
            <a:r>
              <a:rPr sz="2400" b="1">
                <a:solidFill>
                  <a:srgbClr val="0F373F"/>
                </a:solidFill>
                <a:latin typeface="Aptos"/>
                <a:ea typeface="Aptos"/>
                <a:cs typeface="Aptos"/>
              </a:rPr>
              <a:t>I will certainly be with you</a:t>
            </a:r>
            <a:r>
              <a:rPr sz="2400">
                <a:solidFill>
                  <a:srgbClr val="191919"/>
                </a:solidFill>
                <a:latin typeface="Aptos"/>
                <a:ea typeface="Aptos"/>
                <a:cs typeface="Aptos"/>
              </a:rPr>
              <a:t>, and this will be the sign to you that I am the one who sent you: when you bring the people out of Egypt, you will all worship God at this mountain.”</a:t>
            </a:r>
          </a:p>
        </p:txBody>
      </p:sp>
    </p:spTree>
    <p:extLst>
      <p:ext uri="{BB962C8B-B14F-4D97-AF65-F5344CB8AC3E}">
        <p14:creationId xmlns:p14="http://schemas.microsoft.com/office/powerpoint/2010/main" val="134569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CF4C1BA-C0C9-4075-BD0E-8BF4AB6263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9B8B5AB-8C78-4A75-9721-E0A9B308CB46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B6EC24-B780-4C21-B700-64C0ABFF3AD5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WHO AM I?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8DEC2CF-2B8F-40A3-8414-BE21BAA71BB2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5B4D4A-93E0-4A85-B5D4-022EDDA45B6F}"/>
              </a:ext>
            </a:extLst>
          </p:cNvPr>
          <p:cNvSpPr>
            <a:spLocks noGrp="1"/>
          </p:cNvSpPr>
          <p:nvPr/>
        </p:nvSpPr>
        <p:spPr>
          <a:xfrm>
            <a:off x="4389120" y="858709"/>
            <a:ext cx="338328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Exodus 3:11–12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53E5C58-140F-47E1-9A88-E0F397CAF202}"/>
              </a:ext>
            </a:extLst>
          </p:cNvPr>
          <p:cNvSpPr>
            <a:spLocks noGrp="1"/>
          </p:cNvSpPr>
          <p:nvPr/>
        </p:nvSpPr>
        <p:spPr>
          <a:xfrm>
            <a:off x="1005840" y="1417320"/>
            <a:ext cx="10149840" cy="8229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5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“Who am I?”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35026D4-35B7-4073-9DBA-61F149B3AAA8}"/>
              </a:ext>
            </a:extLst>
          </p:cNvPr>
          <p:cNvSpPr>
            <a:spLocks noGrp="1"/>
          </p:cNvSpPr>
          <p:nvPr/>
        </p:nvSpPr>
        <p:spPr>
          <a:xfrm>
            <a:off x="1005839" y="2551412"/>
            <a:ext cx="10149840" cy="670953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40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“I will certainly be with you.”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983AAC-504E-4B31-9F60-5E3A641812DC}"/>
              </a:ext>
            </a:extLst>
          </p:cNvPr>
          <p:cNvSpPr>
            <a:spLocks noGrp="1"/>
          </p:cNvSpPr>
          <p:nvPr/>
        </p:nvSpPr>
        <p:spPr>
          <a:xfrm>
            <a:off x="4251960" y="3657600"/>
            <a:ext cx="3657600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6DF5172-54B2-4B3B-8886-DC9156326426}"/>
              </a:ext>
            </a:extLst>
          </p:cNvPr>
          <p:cNvSpPr>
            <a:spLocks noGrp="1"/>
          </p:cNvSpPr>
          <p:nvPr/>
        </p:nvSpPr>
        <p:spPr>
          <a:xfrm>
            <a:off x="1005840" y="4053642"/>
            <a:ext cx="10149840" cy="670953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40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“I will never leave you or abandon you.”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43655E-C49D-49CD-9B74-6A906F2A256E}"/>
              </a:ext>
            </a:extLst>
          </p:cNvPr>
          <p:cNvSpPr>
            <a:spLocks noGrp="1"/>
          </p:cNvSpPr>
          <p:nvPr/>
        </p:nvSpPr>
        <p:spPr>
          <a:xfrm>
            <a:off x="4206240" y="4854633"/>
            <a:ext cx="3749039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Hebrews 13:5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35D1617-3078-4CDE-8F71-7F3BBF406D8A}"/>
              </a:ext>
            </a:extLst>
          </p:cNvPr>
          <p:cNvSpPr>
            <a:spLocks noGrp="1"/>
          </p:cNvSpPr>
          <p:nvPr/>
        </p:nvSpPr>
        <p:spPr>
          <a:xfrm>
            <a:off x="1005840" y="5540437"/>
            <a:ext cx="1014984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Whatever we’re walking through, we are never alone. Ever.</a:t>
            </a:r>
          </a:p>
        </p:txBody>
      </p:sp>
    </p:spTree>
    <p:extLst>
      <p:ext uri="{BB962C8B-B14F-4D97-AF65-F5344CB8AC3E}">
        <p14:creationId xmlns:p14="http://schemas.microsoft.com/office/powerpoint/2010/main" val="11521769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BD64C81-DBCC-4CB6-8761-795D9EE3402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28EBE91-DC63-489B-8A3A-B3B3E0049866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C5C86F-DEA8-4EC2-8420-D4C9A39D6A07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MOSES’ FIRST CONCERN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63C794-33F3-45EB-A49C-AADE163932B7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33655D7-D3C0-40C8-8733-0AA9D948B99C}"/>
              </a:ext>
            </a:extLst>
          </p:cNvPr>
          <p:cNvSpPr>
            <a:spLocks noGrp="1"/>
          </p:cNvSpPr>
          <p:nvPr/>
        </p:nvSpPr>
        <p:spPr>
          <a:xfrm>
            <a:off x="4389120" y="889486"/>
            <a:ext cx="3383280" cy="42473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4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Exodus 3:13–15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DDD0EFF-BA1F-4F7D-AA4E-318FBE5D8FD9}"/>
              </a:ext>
            </a:extLst>
          </p:cNvPr>
          <p:cNvSpPr>
            <a:spLocks noGrp="1"/>
          </p:cNvSpPr>
          <p:nvPr/>
        </p:nvSpPr>
        <p:spPr>
          <a:xfrm>
            <a:off x="731520" y="1508760"/>
            <a:ext cx="5074920" cy="3566160"/>
          </a:xfrm>
          <a:prstGeom prst="roundRect">
            <a:avLst/>
          </a:prstGeom>
          <a:solidFill>
            <a:srgbClr val="0F373F"/>
          </a:solidFill>
          <a:ln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B588E-EB82-4459-AE37-480667D33FFE}"/>
              </a:ext>
            </a:extLst>
          </p:cNvPr>
          <p:cNvSpPr>
            <a:spLocks noGrp="1"/>
          </p:cNvSpPr>
          <p:nvPr/>
        </p:nvSpPr>
        <p:spPr>
          <a:xfrm>
            <a:off x="1051560" y="1669179"/>
            <a:ext cx="4389120" cy="54784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2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B8C213-8A08-4993-8934-DEF3B05A49E6}"/>
              </a:ext>
            </a:extLst>
          </p:cNvPr>
          <p:cNvSpPr>
            <a:spLocks noGrp="1"/>
          </p:cNvSpPr>
          <p:nvPr/>
        </p:nvSpPr>
        <p:spPr>
          <a:xfrm>
            <a:off x="1051560" y="2895701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“Who sent me?”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E325DE7-D569-4155-B2A7-41FDC350B363}"/>
              </a:ext>
            </a:extLst>
          </p:cNvPr>
          <p:cNvSpPr>
            <a:spLocks noGrp="1"/>
          </p:cNvSpPr>
          <p:nvPr/>
        </p:nvSpPr>
        <p:spPr>
          <a:xfrm>
            <a:off x="6355080" y="1508760"/>
            <a:ext cx="5074920" cy="3566160"/>
          </a:xfrm>
          <a:prstGeom prst="roundRect">
            <a:avLst/>
          </a:prstGeom>
          <a:solidFill>
            <a:srgbClr val="FAFAF8"/>
          </a:solidFill>
          <a:ln w="19050"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447016-F297-4B04-9F56-D1F53B703408}"/>
              </a:ext>
            </a:extLst>
          </p:cNvPr>
          <p:cNvSpPr>
            <a:spLocks noGrp="1"/>
          </p:cNvSpPr>
          <p:nvPr/>
        </p:nvSpPr>
        <p:spPr>
          <a:xfrm>
            <a:off x="6675120" y="1669179"/>
            <a:ext cx="4389120" cy="54784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2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5543BDB-D3C4-4972-ACFE-6E31C8E50F64}"/>
              </a:ext>
            </a:extLst>
          </p:cNvPr>
          <p:cNvSpPr>
            <a:spLocks noGrp="1"/>
          </p:cNvSpPr>
          <p:nvPr/>
        </p:nvSpPr>
        <p:spPr>
          <a:xfrm>
            <a:off x="6675120" y="2964281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“I AM WHO I AM.”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4CBEB1-2288-4A80-8214-50B51DA7EA8F}"/>
              </a:ext>
            </a:extLst>
          </p:cNvPr>
          <p:cNvSpPr>
            <a:spLocks noGrp="1"/>
          </p:cNvSpPr>
          <p:nvPr/>
        </p:nvSpPr>
        <p:spPr>
          <a:xfrm>
            <a:off x="914400" y="5426136"/>
            <a:ext cx="1033272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God hasn’t changed. He is faithful. He keeps his word.</a:t>
            </a:r>
          </a:p>
        </p:txBody>
      </p:sp>
    </p:spTree>
    <p:extLst>
      <p:ext uri="{BB962C8B-B14F-4D97-AF65-F5344CB8AC3E}">
        <p14:creationId xmlns:p14="http://schemas.microsoft.com/office/powerpoint/2010/main" val="16295510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0DEFF14-60F5-4D5C-B0F7-A9D7181A435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FCB7367-5B9A-433C-8B34-B4829ABB5162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D3CB32-AEFF-457F-B44D-0202B81D92BA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MOSES’ SECOND CONCERN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72EC8B-DB33-40BB-B122-C7F46DC1B444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6898B2-EC07-4ABD-AEF5-2CA2A81ECD0E}"/>
              </a:ext>
            </a:extLst>
          </p:cNvPr>
          <p:cNvSpPr>
            <a:spLocks noGrp="1"/>
          </p:cNvSpPr>
          <p:nvPr/>
        </p:nvSpPr>
        <p:spPr>
          <a:xfrm>
            <a:off x="4389120" y="858709"/>
            <a:ext cx="338328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Exodus 4:1–9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7CD823B4-7EC3-4E7C-B37A-E3B2AB306818}"/>
              </a:ext>
            </a:extLst>
          </p:cNvPr>
          <p:cNvSpPr>
            <a:spLocks noGrp="1"/>
          </p:cNvSpPr>
          <p:nvPr/>
        </p:nvSpPr>
        <p:spPr>
          <a:xfrm>
            <a:off x="731520" y="1508760"/>
            <a:ext cx="5074920" cy="3566160"/>
          </a:xfrm>
          <a:prstGeom prst="roundRect">
            <a:avLst/>
          </a:prstGeom>
          <a:solidFill>
            <a:srgbClr val="0F373F"/>
          </a:solidFill>
          <a:ln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49E5372-131E-475D-8312-6B998CB9C59E}"/>
              </a:ext>
            </a:extLst>
          </p:cNvPr>
          <p:cNvSpPr>
            <a:spLocks noGrp="1"/>
          </p:cNvSpPr>
          <p:nvPr/>
        </p:nvSpPr>
        <p:spPr>
          <a:xfrm>
            <a:off x="1051560" y="1638401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FA2DB92-34C7-4B91-90EB-0CD017FADFE4}"/>
              </a:ext>
            </a:extLst>
          </p:cNvPr>
          <p:cNvSpPr>
            <a:spLocks noGrp="1"/>
          </p:cNvSpPr>
          <p:nvPr/>
        </p:nvSpPr>
        <p:spPr>
          <a:xfrm>
            <a:off x="1051560" y="2680258"/>
            <a:ext cx="4389120" cy="104028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2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“What if they
don’t believe me?”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50B5F1A8-F4CF-4C5A-8A0F-C117CC139C3D}"/>
              </a:ext>
            </a:extLst>
          </p:cNvPr>
          <p:cNvSpPr>
            <a:spLocks noGrp="1"/>
          </p:cNvSpPr>
          <p:nvPr/>
        </p:nvSpPr>
        <p:spPr>
          <a:xfrm>
            <a:off x="6355080" y="1508760"/>
            <a:ext cx="5074920" cy="3566160"/>
          </a:xfrm>
          <a:prstGeom prst="roundRect">
            <a:avLst/>
          </a:prstGeom>
          <a:solidFill>
            <a:srgbClr val="FAFAF8"/>
          </a:solidFill>
          <a:ln w="19050"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A20FEBD-64BA-40F7-A0D2-F8FB9AF54406}"/>
              </a:ext>
            </a:extLst>
          </p:cNvPr>
          <p:cNvSpPr>
            <a:spLocks noGrp="1"/>
          </p:cNvSpPr>
          <p:nvPr/>
        </p:nvSpPr>
        <p:spPr>
          <a:xfrm>
            <a:off x="6675120" y="1638401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E95AF1-EC9A-44F2-A939-BF131F8DB06E}"/>
              </a:ext>
            </a:extLst>
          </p:cNvPr>
          <p:cNvSpPr>
            <a:spLocks noGrp="1"/>
          </p:cNvSpPr>
          <p:nvPr/>
        </p:nvSpPr>
        <p:spPr>
          <a:xfrm>
            <a:off x="6675120" y="2748837"/>
            <a:ext cx="4389120" cy="104028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2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God provides
what Moses needs.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2C0BAA-F06A-484C-B15C-764816FA107D}"/>
              </a:ext>
            </a:extLst>
          </p:cNvPr>
          <p:cNvSpPr>
            <a:spLocks noGrp="1"/>
          </p:cNvSpPr>
          <p:nvPr/>
        </p:nvSpPr>
        <p:spPr>
          <a:xfrm>
            <a:off x="914400" y="5426136"/>
            <a:ext cx="1033272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The signs confirm that God appeared to Moses and sent him.</a:t>
            </a:r>
          </a:p>
        </p:txBody>
      </p:sp>
    </p:spTree>
    <p:extLst>
      <p:ext uri="{BB962C8B-B14F-4D97-AF65-F5344CB8AC3E}">
        <p14:creationId xmlns:p14="http://schemas.microsoft.com/office/powerpoint/2010/main" val="973308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4A4E5DA-32F6-48D9-B939-2428335D1E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115959-50EE-4EF4-ABC7-572D2C0FE6C1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A656DB-415B-4527-AC19-89F4FF7B323F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MOSES’ THIRD CONCERN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B461C1-0929-4DC9-8BB0-0A691A120D3D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81E0223-6E23-4B70-94EB-6568BF59FBCB}"/>
              </a:ext>
            </a:extLst>
          </p:cNvPr>
          <p:cNvSpPr>
            <a:spLocks noGrp="1"/>
          </p:cNvSpPr>
          <p:nvPr/>
        </p:nvSpPr>
        <p:spPr>
          <a:xfrm>
            <a:off x="4389120" y="858709"/>
            <a:ext cx="338328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Exodus 4:10–12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95370448-3A14-4591-816C-5CB299EECB7D}"/>
              </a:ext>
            </a:extLst>
          </p:cNvPr>
          <p:cNvSpPr>
            <a:spLocks noGrp="1"/>
          </p:cNvSpPr>
          <p:nvPr/>
        </p:nvSpPr>
        <p:spPr>
          <a:xfrm>
            <a:off x="731520" y="1508760"/>
            <a:ext cx="5074920" cy="3566160"/>
          </a:xfrm>
          <a:prstGeom prst="roundRect">
            <a:avLst/>
          </a:prstGeom>
          <a:solidFill>
            <a:srgbClr val="0F373F"/>
          </a:solidFill>
          <a:ln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B8268FF-DB4F-4603-B4BE-F217587E855D}"/>
              </a:ext>
            </a:extLst>
          </p:cNvPr>
          <p:cNvSpPr>
            <a:spLocks noGrp="1"/>
          </p:cNvSpPr>
          <p:nvPr/>
        </p:nvSpPr>
        <p:spPr>
          <a:xfrm>
            <a:off x="1051560" y="1638401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2DBE87-DEB1-406B-B878-86071F1108A4}"/>
              </a:ext>
            </a:extLst>
          </p:cNvPr>
          <p:cNvSpPr>
            <a:spLocks noGrp="1"/>
          </p:cNvSpPr>
          <p:nvPr/>
        </p:nvSpPr>
        <p:spPr>
          <a:xfrm>
            <a:off x="1051560" y="2240280"/>
            <a:ext cx="4389120" cy="19202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0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“I can’t speak.”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144518EA-2B2B-4085-9C3E-D048B7628348}"/>
              </a:ext>
            </a:extLst>
          </p:cNvPr>
          <p:cNvSpPr>
            <a:spLocks noGrp="1"/>
          </p:cNvSpPr>
          <p:nvPr/>
        </p:nvSpPr>
        <p:spPr>
          <a:xfrm>
            <a:off x="6355080" y="1508760"/>
            <a:ext cx="5074920" cy="3566160"/>
          </a:xfrm>
          <a:prstGeom prst="roundRect">
            <a:avLst/>
          </a:prstGeom>
          <a:solidFill>
            <a:srgbClr val="FAFAF8"/>
          </a:solidFill>
          <a:ln w="19050"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9ADF939-E61C-4E8F-94D4-B1277CEF274F}"/>
              </a:ext>
            </a:extLst>
          </p:cNvPr>
          <p:cNvSpPr>
            <a:spLocks noGrp="1"/>
          </p:cNvSpPr>
          <p:nvPr/>
        </p:nvSpPr>
        <p:spPr>
          <a:xfrm>
            <a:off x="6675120" y="1638401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2B3D3AE-58C4-41BA-9199-C378E714A4FF}"/>
              </a:ext>
            </a:extLst>
          </p:cNvPr>
          <p:cNvSpPr>
            <a:spLocks noGrp="1"/>
          </p:cNvSpPr>
          <p:nvPr/>
        </p:nvSpPr>
        <p:spPr>
          <a:xfrm>
            <a:off x="6675120" y="2148840"/>
            <a:ext cx="4389120" cy="22402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7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“Who placed a mouth
on humans?”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EFDA8B-8DF8-427C-A181-0D3812BE162A}"/>
              </a:ext>
            </a:extLst>
          </p:cNvPr>
          <p:cNvSpPr>
            <a:spLocks noGrp="1"/>
          </p:cNvSpPr>
          <p:nvPr/>
        </p:nvSpPr>
        <p:spPr>
          <a:xfrm>
            <a:off x="914400" y="5426136"/>
            <a:ext cx="1033272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We look at what we don’t have. God keeps saying, “Look at me.”</a:t>
            </a:r>
          </a:p>
        </p:txBody>
      </p:sp>
    </p:spTree>
    <p:extLst>
      <p:ext uri="{BB962C8B-B14F-4D97-AF65-F5344CB8AC3E}">
        <p14:creationId xmlns:p14="http://schemas.microsoft.com/office/powerpoint/2010/main" val="12317332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C64EB0B-E954-4B25-8003-2E319F47761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EE540A3-90EC-4B44-9F28-85AD4E3591A0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FF91C3-151F-4254-8172-E7B40092DB37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MOSES’ FOURTH CONCERN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C741EE6-21E6-4066-9923-0C2141EA3C11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4F6B89-6CF8-40EC-8CF7-EAA208E0404C}"/>
              </a:ext>
            </a:extLst>
          </p:cNvPr>
          <p:cNvSpPr>
            <a:spLocks noGrp="1"/>
          </p:cNvSpPr>
          <p:nvPr/>
        </p:nvSpPr>
        <p:spPr>
          <a:xfrm>
            <a:off x="4389120" y="858708"/>
            <a:ext cx="338328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Exodus 4:13–17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600FAAF5-CBB7-46E4-953C-7E884A3FAC70}"/>
              </a:ext>
            </a:extLst>
          </p:cNvPr>
          <p:cNvSpPr>
            <a:spLocks noGrp="1"/>
          </p:cNvSpPr>
          <p:nvPr/>
        </p:nvSpPr>
        <p:spPr>
          <a:xfrm>
            <a:off x="731520" y="1508760"/>
            <a:ext cx="5074920" cy="3566160"/>
          </a:xfrm>
          <a:prstGeom prst="roundRect">
            <a:avLst/>
          </a:prstGeom>
          <a:solidFill>
            <a:srgbClr val="0F373F"/>
          </a:solidFill>
          <a:ln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39390ED-958D-46FF-AFED-4C6AC6CA1DBD}"/>
              </a:ext>
            </a:extLst>
          </p:cNvPr>
          <p:cNvSpPr>
            <a:spLocks noGrp="1"/>
          </p:cNvSpPr>
          <p:nvPr/>
        </p:nvSpPr>
        <p:spPr>
          <a:xfrm>
            <a:off x="1051560" y="1638401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MOSES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183C5DD-EFCC-41CD-95F2-F01905C7C2CF}"/>
              </a:ext>
            </a:extLst>
          </p:cNvPr>
          <p:cNvSpPr>
            <a:spLocks noGrp="1"/>
          </p:cNvSpPr>
          <p:nvPr/>
        </p:nvSpPr>
        <p:spPr>
          <a:xfrm>
            <a:off x="1051560" y="2240280"/>
            <a:ext cx="4389120" cy="192024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0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“Send someone else.”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A5F4530-A6C9-41CA-BE71-B97118E0A6D6}"/>
              </a:ext>
            </a:extLst>
          </p:cNvPr>
          <p:cNvSpPr>
            <a:spLocks noGrp="1"/>
          </p:cNvSpPr>
          <p:nvPr/>
        </p:nvSpPr>
        <p:spPr>
          <a:xfrm>
            <a:off x="6355080" y="1508760"/>
            <a:ext cx="5074920" cy="3566160"/>
          </a:xfrm>
          <a:prstGeom prst="roundRect">
            <a:avLst/>
          </a:prstGeom>
          <a:solidFill>
            <a:srgbClr val="FAFAF8"/>
          </a:solidFill>
          <a:ln w="19050"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B5412F3-7A78-4FD7-B1C9-37E9CDC2249D}"/>
              </a:ext>
            </a:extLst>
          </p:cNvPr>
          <p:cNvSpPr>
            <a:spLocks noGrp="1"/>
          </p:cNvSpPr>
          <p:nvPr/>
        </p:nvSpPr>
        <p:spPr>
          <a:xfrm>
            <a:off x="6675120" y="1638402"/>
            <a:ext cx="43891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GOD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FDD725D-9FE1-4A9C-ADE9-F07959D60859}"/>
              </a:ext>
            </a:extLst>
          </p:cNvPr>
          <p:cNvSpPr>
            <a:spLocks noGrp="1"/>
          </p:cNvSpPr>
          <p:nvPr/>
        </p:nvSpPr>
        <p:spPr>
          <a:xfrm>
            <a:off x="6675120" y="2148840"/>
            <a:ext cx="4389120" cy="22402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7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God is angry,
yet merciful.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023955F-A3F6-49DE-885F-366150844135}"/>
              </a:ext>
            </a:extLst>
          </p:cNvPr>
          <p:cNvSpPr>
            <a:spLocks noGrp="1"/>
          </p:cNvSpPr>
          <p:nvPr/>
        </p:nvSpPr>
        <p:spPr>
          <a:xfrm>
            <a:off x="600678" y="5464337"/>
            <a:ext cx="10990642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Moses is still Moses. But now he knows the God who is sending him.</a:t>
            </a:r>
          </a:p>
        </p:txBody>
      </p:sp>
    </p:spTree>
    <p:extLst>
      <p:ext uri="{BB962C8B-B14F-4D97-AF65-F5344CB8AC3E}">
        <p14:creationId xmlns:p14="http://schemas.microsoft.com/office/powerpoint/2010/main" val="14682358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0B0AAD3-A77B-40A0-A311-A702DB8BF11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88FF83-5128-4F27-BAAB-A55832EAA180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A43974-7D16-4B16-812C-AD784FC620DE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SOMETHING STRANGE ALONG THE WAY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96DEB4-237F-400D-B2BC-17C7E296D3EA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0BAD60-43D1-41D3-8FDD-FA0CE9135DB8}"/>
              </a:ext>
            </a:extLst>
          </p:cNvPr>
          <p:cNvSpPr>
            <a:spLocks noGrp="1"/>
          </p:cNvSpPr>
          <p:nvPr/>
        </p:nvSpPr>
        <p:spPr>
          <a:xfrm>
            <a:off x="4389120" y="858709"/>
            <a:ext cx="338328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Exodus 4:24–26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13292F-CB2A-4477-8747-DF49B4D3D9CE}"/>
              </a:ext>
            </a:extLst>
          </p:cNvPr>
          <p:cNvSpPr>
            <a:spLocks noGrp="1"/>
          </p:cNvSpPr>
          <p:nvPr/>
        </p:nvSpPr>
        <p:spPr>
          <a:xfrm>
            <a:off x="914400" y="1920240"/>
            <a:ext cx="10332720" cy="9144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4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The God who called Moses is holy.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B018965-9C95-429D-AB3B-8DB98034EBE6}"/>
              </a:ext>
            </a:extLst>
          </p:cNvPr>
          <p:cNvSpPr>
            <a:spLocks noGrp="1"/>
          </p:cNvSpPr>
          <p:nvPr/>
        </p:nvSpPr>
        <p:spPr>
          <a:xfrm>
            <a:off x="1371600" y="3154680"/>
            <a:ext cx="9418320" cy="10972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4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Moses can’t ignore the sign of God’s covenant
in his own family.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88399AE-57B0-45B1-BF34-0FF7AC2D7EF0}"/>
              </a:ext>
            </a:extLst>
          </p:cNvPr>
          <p:cNvSpPr>
            <a:spLocks noGrp="1"/>
          </p:cNvSpPr>
          <p:nvPr/>
        </p:nvSpPr>
        <p:spPr>
          <a:xfrm>
            <a:off x="1005840" y="4892040"/>
            <a:ext cx="1014984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0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Moses is deeply imperfect. Yet God is going to use him.</a:t>
            </a:r>
          </a:p>
        </p:txBody>
      </p:sp>
    </p:spTree>
    <p:extLst>
      <p:ext uri="{BB962C8B-B14F-4D97-AF65-F5344CB8AC3E}">
        <p14:creationId xmlns:p14="http://schemas.microsoft.com/office/powerpoint/2010/main" val="21356086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6FA6A7-BBB9-4091-940E-6890897B75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3B97AF-B1A9-4F23-A57B-E606640A148E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4514604-A666-4E61-83C8-09BBA8184803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4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DON’T MISS HOW THE PASSAGE BEGINS AND ENDS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0E997A-5B1E-433E-B789-E5A684F2FF05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12B3CF5-E1F0-4609-B55C-728537641CB3}"/>
              </a:ext>
            </a:extLst>
          </p:cNvPr>
          <p:cNvSpPr>
            <a:spLocks noGrp="1"/>
          </p:cNvSpPr>
          <p:nvPr/>
        </p:nvSpPr>
        <p:spPr>
          <a:xfrm>
            <a:off x="1750741" y="2025396"/>
            <a:ext cx="4114800" cy="9144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9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GROANING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A23920-2F7B-4CE2-99DE-15B86257448C}"/>
              </a:ext>
            </a:extLst>
          </p:cNvPr>
          <p:cNvSpPr>
            <a:spLocks noGrp="1"/>
          </p:cNvSpPr>
          <p:nvPr/>
        </p:nvSpPr>
        <p:spPr>
          <a:xfrm>
            <a:off x="5189219" y="1841463"/>
            <a:ext cx="1828800" cy="1163395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72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→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F1AB7F-C01C-4A7F-B873-5C4EBE8F2D09}"/>
              </a:ext>
            </a:extLst>
          </p:cNvPr>
          <p:cNvSpPr>
            <a:spLocks noGrp="1"/>
          </p:cNvSpPr>
          <p:nvPr/>
        </p:nvSpPr>
        <p:spPr>
          <a:xfrm>
            <a:off x="6326459" y="2026734"/>
            <a:ext cx="4114800" cy="9144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9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WORSHIP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17C92A-501D-4562-A771-9C02CB4BA442}"/>
              </a:ext>
            </a:extLst>
          </p:cNvPr>
          <p:cNvSpPr>
            <a:spLocks noGrp="1"/>
          </p:cNvSpPr>
          <p:nvPr/>
        </p:nvSpPr>
        <p:spPr>
          <a:xfrm>
            <a:off x="914400" y="3794760"/>
            <a:ext cx="10332720" cy="6400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6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Nothing has changed yet.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D888E86-D519-45D4-A582-EE8CF6ADFF14}"/>
              </a:ext>
            </a:extLst>
          </p:cNvPr>
          <p:cNvSpPr>
            <a:spLocks noGrp="1"/>
          </p:cNvSpPr>
          <p:nvPr/>
        </p:nvSpPr>
        <p:spPr>
          <a:xfrm>
            <a:off x="914400" y="4570613"/>
            <a:ext cx="10332720" cy="917174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0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They’re still enslaved. Pharaoh is still Pharaoh.
The plagues haven’t happened. The Red Sea hasn’t parted.</a:t>
            </a:r>
          </a:p>
        </p:txBody>
      </p:sp>
    </p:spTree>
    <p:extLst>
      <p:ext uri="{BB962C8B-B14F-4D97-AF65-F5344CB8AC3E}">
        <p14:creationId xmlns:p14="http://schemas.microsoft.com/office/powerpoint/2010/main" val="8267980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7C721C4-4549-470D-B1C7-D929DC4D0B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02C064-1595-41C0-88FD-2F47C967BFDA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8380349-FB23-4BB4-8466-E344BC82EB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64008" cy="685800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E1A0CF-626B-4161-BE75-67E9D864E05C}"/>
              </a:ext>
            </a:extLst>
          </p:cNvPr>
          <p:cNvSpPr>
            <a:spLocks noGrp="1"/>
          </p:cNvSpPr>
          <p:nvPr/>
        </p:nvSpPr>
        <p:spPr>
          <a:xfrm>
            <a:off x="12127991" y="0"/>
            <a:ext cx="64008" cy="685800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A2F4FB5-B26C-4257-B80E-A7EDCB61D4FE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CONCLUSION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72D98FC-4757-4438-A99F-27E90F0F7727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149AD94-DC40-4C74-A612-D73F8EC2EB52}"/>
              </a:ext>
            </a:extLst>
          </p:cNvPr>
          <p:cNvSpPr>
            <a:spLocks noGrp="1"/>
          </p:cNvSpPr>
          <p:nvPr/>
        </p:nvSpPr>
        <p:spPr>
          <a:xfrm>
            <a:off x="4389120" y="921092"/>
            <a:ext cx="338328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Exodus 3:8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8F5206-C16C-4AF2-9B25-BF4B9F6B7031}"/>
              </a:ext>
            </a:extLst>
          </p:cNvPr>
          <p:cNvSpPr>
            <a:spLocks noGrp="1"/>
          </p:cNvSpPr>
          <p:nvPr/>
        </p:nvSpPr>
        <p:spPr>
          <a:xfrm>
            <a:off x="914400" y="1417320"/>
            <a:ext cx="10332720" cy="20116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900" b="1" i="0">
                <a:solidFill>
                  <a:srgbClr val="0F373F"/>
                </a:solidFill>
                <a:latin typeface="Aptos"/>
                <a:ea typeface="Aptos"/>
                <a:cs typeface="Aptos"/>
              </a:rPr>
              <a:t>“I HAVE COME DOWN
TO RESCUE THEM.”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97EF362-9020-49DB-A18B-992FB5B6A603}"/>
              </a:ext>
            </a:extLst>
          </p:cNvPr>
          <p:cNvSpPr>
            <a:spLocks noGrp="1"/>
          </p:cNvSpPr>
          <p:nvPr/>
        </p:nvSpPr>
        <p:spPr>
          <a:xfrm>
            <a:off x="1143000" y="3886200"/>
            <a:ext cx="9875520" cy="10972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300" b="1" i="0">
                <a:solidFill>
                  <a:srgbClr val="191919"/>
                </a:solidFill>
                <a:latin typeface="Aptos"/>
                <a:ea typeface="Aptos"/>
                <a:cs typeface="Aptos"/>
              </a:rPr>
              <a:t>Our greatest bondage isn’t Egypt.
It’s sin and death. And we can’t rescue ourselves.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390E83-798D-46BF-B65C-2675F2E88A9A}"/>
              </a:ext>
            </a:extLst>
          </p:cNvPr>
          <p:cNvSpPr>
            <a:spLocks noGrp="1"/>
          </p:cNvSpPr>
          <p:nvPr/>
        </p:nvSpPr>
        <p:spPr>
          <a:xfrm>
            <a:off x="914400" y="5303919"/>
            <a:ext cx="10332720" cy="547842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2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But Jesus came down to do what we could never do.</a:t>
            </a:r>
          </a:p>
        </p:txBody>
      </p:sp>
    </p:spTree>
    <p:extLst>
      <p:ext uri="{BB962C8B-B14F-4D97-AF65-F5344CB8AC3E}">
        <p14:creationId xmlns:p14="http://schemas.microsoft.com/office/powerpoint/2010/main" val="11418735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AF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8B6DD5-FD83-4CCF-A299-419B18833FC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B3C781-BC61-43A2-81A9-DA9503941F63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096F4C3-124B-4532-83A1-E5F665C08A58}"/>
              </a:ext>
            </a:extLst>
          </p:cNvPr>
          <p:cNvSpPr>
            <a:spLocks noGrp="1"/>
          </p:cNvSpPr>
          <p:nvPr/>
        </p:nvSpPr>
        <p:spPr>
          <a:xfrm>
            <a:off x="685800" y="266801"/>
            <a:ext cx="107899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OUR RESPONSE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2755204-33DF-4B88-96CB-CE7D23B1E19C}"/>
              </a:ext>
            </a:extLst>
          </p:cNvPr>
          <p:cNvSpPr>
            <a:spLocks noGrp="1"/>
          </p:cNvSpPr>
          <p:nvPr/>
        </p:nvSpPr>
        <p:spPr>
          <a:xfrm>
            <a:off x="5166360" y="896112"/>
            <a:ext cx="1874519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A7F99E36-7D36-4CE9-98AC-A72DC92961D6}"/>
              </a:ext>
            </a:extLst>
          </p:cNvPr>
          <p:cNvSpPr>
            <a:spLocks noGrp="1"/>
          </p:cNvSpPr>
          <p:nvPr/>
        </p:nvSpPr>
        <p:spPr>
          <a:xfrm>
            <a:off x="1097280" y="1463040"/>
            <a:ext cx="9966960" cy="1600200"/>
          </a:xfrm>
          <a:prstGeom prst="roundRect">
            <a:avLst/>
          </a:prstGeom>
          <a:solidFill>
            <a:srgbClr val="0F373F"/>
          </a:solidFill>
          <a:ln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EF9F12-FF97-4995-B13F-F86771DD7F52}"/>
              </a:ext>
            </a:extLst>
          </p:cNvPr>
          <p:cNvSpPr>
            <a:spLocks noGrp="1"/>
          </p:cNvSpPr>
          <p:nvPr/>
        </p:nvSpPr>
        <p:spPr>
          <a:xfrm>
            <a:off x="1417320" y="1664208"/>
            <a:ext cx="3749039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7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TRUST HIM.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2A8B476-2F02-45DA-8ACC-4E322F53FA9B}"/>
              </a:ext>
            </a:extLst>
          </p:cNvPr>
          <p:cNvSpPr>
            <a:spLocks noGrp="1"/>
          </p:cNvSpPr>
          <p:nvPr/>
        </p:nvSpPr>
        <p:spPr>
          <a:xfrm>
            <a:off x="4754880" y="1664208"/>
            <a:ext cx="5806440" cy="8686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0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He hears. He remembers. He sees. He knows.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AB0BD1BF-2995-407B-A2FE-8C047C86FD40}"/>
              </a:ext>
            </a:extLst>
          </p:cNvPr>
          <p:cNvSpPr>
            <a:spLocks noGrp="1"/>
          </p:cNvSpPr>
          <p:nvPr/>
        </p:nvSpPr>
        <p:spPr>
          <a:xfrm>
            <a:off x="1097280" y="3520440"/>
            <a:ext cx="9966960" cy="1600200"/>
          </a:xfrm>
          <a:prstGeom prst="roundRect">
            <a:avLst/>
          </a:prstGeom>
          <a:solidFill>
            <a:srgbClr val="0F373F"/>
          </a:solidFill>
          <a:ln>
            <a:solidFill>
              <a:srgbClr val="D1A0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29BF735-CD3E-4E06-90BE-2282DB46986B}"/>
              </a:ext>
            </a:extLst>
          </p:cNvPr>
          <p:cNvSpPr>
            <a:spLocks noGrp="1"/>
          </p:cNvSpPr>
          <p:nvPr/>
        </p:nvSpPr>
        <p:spPr>
          <a:xfrm>
            <a:off x="1417320" y="3721608"/>
            <a:ext cx="3749039" cy="50292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l">
              <a:buNone/>
            </a:pPr>
            <a:r>
              <a:rPr sz="27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MAKE HIM KNOWN.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47F0C6-7076-41B6-94DD-74E34F3B16CE}"/>
              </a:ext>
            </a:extLst>
          </p:cNvPr>
          <p:cNvSpPr>
            <a:spLocks noGrp="1"/>
          </p:cNvSpPr>
          <p:nvPr/>
        </p:nvSpPr>
        <p:spPr>
          <a:xfrm>
            <a:off x="4754880" y="3721608"/>
            <a:ext cx="5806440" cy="86868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0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Jesus has sent us too.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80B77F-E0A1-4AB6-8A71-CCFA2C8BDF54}"/>
              </a:ext>
            </a:extLst>
          </p:cNvPr>
          <p:cNvSpPr>
            <a:spLocks noGrp="1"/>
          </p:cNvSpPr>
          <p:nvPr/>
        </p:nvSpPr>
        <p:spPr>
          <a:xfrm>
            <a:off x="914400" y="5631877"/>
            <a:ext cx="10332720" cy="486287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5F5F5F"/>
                </a:solidFill>
                <a:latin typeface="Aptos"/>
                <a:ea typeface="Aptos"/>
                <a:cs typeface="Aptos"/>
              </a:rPr>
              <a:t>Everything around you may change, but he does not.</a:t>
            </a:r>
          </a:p>
        </p:txBody>
      </p:sp>
    </p:spTree>
    <p:extLst>
      <p:ext uri="{BB962C8B-B14F-4D97-AF65-F5344CB8AC3E}">
        <p14:creationId xmlns:p14="http://schemas.microsoft.com/office/powerpoint/2010/main" val="4152586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37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FD33E6F-878C-48BC-A31B-2AF7CE98275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D3B21C-A0F6-4C7B-86B5-66C16393DBB2}"/>
              </a:ext>
            </a:extLst>
          </p:cNvPr>
          <p:cNvSpPr>
            <a:spLocks noGrp="1"/>
          </p:cNvSpPr>
          <p:nvPr/>
        </p:nvSpPr>
        <p:spPr>
          <a:xfrm>
            <a:off x="0" y="6793992"/>
            <a:ext cx="12191999" cy="64008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8924B32-4319-4512-B255-766B686CB25E}"/>
              </a:ext>
            </a:extLst>
          </p:cNvPr>
          <p:cNvSpPr>
            <a:spLocks noGrp="1"/>
          </p:cNvSpPr>
          <p:nvPr/>
        </p:nvSpPr>
        <p:spPr>
          <a:xfrm>
            <a:off x="914400" y="884021"/>
            <a:ext cx="10332720" cy="609398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6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IS GOD ENOUGH?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48BD11D-F758-4EC4-BB78-A7692CB2FC93}"/>
              </a:ext>
            </a:extLst>
          </p:cNvPr>
          <p:cNvSpPr>
            <a:spLocks noGrp="1"/>
          </p:cNvSpPr>
          <p:nvPr/>
        </p:nvSpPr>
        <p:spPr>
          <a:xfrm>
            <a:off x="1188720" y="2011680"/>
            <a:ext cx="9784080" cy="12801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8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“And remember, I am with you always,
to the end of the age.”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7DCD345-CB96-4536-A0E8-1E6790D5BB91}"/>
              </a:ext>
            </a:extLst>
          </p:cNvPr>
          <p:cNvSpPr>
            <a:spLocks noGrp="1"/>
          </p:cNvSpPr>
          <p:nvPr/>
        </p:nvSpPr>
        <p:spPr>
          <a:xfrm>
            <a:off x="914400" y="3749039"/>
            <a:ext cx="10332720" cy="82296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3100" b="1" i="0">
                <a:solidFill>
                  <a:srgbClr val="D1A01B"/>
                </a:solidFill>
                <a:latin typeface="Aptos"/>
                <a:ea typeface="Aptos"/>
                <a:cs typeface="Aptos"/>
              </a:rPr>
              <a:t>“I will be with you.”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FB66F1B-644D-428D-AC8F-A0E158ED3611}"/>
              </a:ext>
            </a:extLst>
          </p:cNvPr>
          <p:cNvSpPr>
            <a:spLocks noGrp="1"/>
          </p:cNvSpPr>
          <p:nvPr/>
        </p:nvSpPr>
        <p:spPr>
          <a:xfrm>
            <a:off x="3337560" y="4892040"/>
            <a:ext cx="5532120" cy="22860"/>
          </a:xfrm>
          <a:prstGeom prst="rect">
            <a:avLst/>
          </a:prstGeom>
          <a:solidFill>
            <a:srgbClr val="D1A0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F49DC0A-A5B6-40C0-BE52-E2C1AA9F21CE}"/>
              </a:ext>
            </a:extLst>
          </p:cNvPr>
          <p:cNvSpPr>
            <a:spLocks noGrp="1"/>
          </p:cNvSpPr>
          <p:nvPr/>
        </p:nvSpPr>
        <p:spPr>
          <a:xfrm>
            <a:off x="914400" y="5257800"/>
            <a:ext cx="10332720" cy="685800"/>
          </a:xfrm>
          <a:prstGeom prst="rect">
            <a:avLst/>
          </a:prstGeom>
          <a:noFill/>
        </p:spPr>
        <p:txBody>
          <a:bodyPr wrap="square" lIns="27432" tIns="27432" rIns="27432" bIns="27432" anchor="ctr">
            <a:spAutoFit/>
          </a:bodyPr>
          <a:lstStyle/>
          <a:p>
            <a:pPr algn="ctr">
              <a:buNone/>
            </a:pPr>
            <a:r>
              <a:rPr sz="2000" b="1" i="0">
                <a:solidFill>
                  <a:srgbClr val="FAFAF8"/>
                </a:solidFill>
                <a:latin typeface="Aptos"/>
                <a:ea typeface="Aptos"/>
                <a:cs typeface="Aptos"/>
              </a:rPr>
              <a:t>TRUST HIM.   •   OBEY HIM.   •   MAKE HIM KNOWN.</a:t>
            </a:r>
          </a:p>
        </p:txBody>
      </p:sp>
    </p:spTree>
    <p:extLst>
      <p:ext uri="{BB962C8B-B14F-4D97-AF65-F5344CB8AC3E}">
        <p14:creationId xmlns:p14="http://schemas.microsoft.com/office/powerpoint/2010/main" val="47818642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1012</Words>
  <Application>Microsoft Macintosh PowerPoint</Application>
  <DocSecurity>0</DocSecurity>
  <PresentationFormat>Widescreen</PresentationFormat>
  <Paragraphs>92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Secretary</cp:lastModifiedBy>
  <cp:revision>2</cp:revision>
  <dcterms:created xsi:type="dcterms:W3CDTF">2026-09-12T19:54:31Z</dcterms:created>
  <dcterms:modified xsi:type="dcterms:W3CDTF">2026-09-13T12:17:53Z</dcterms:modified>
</cp:coreProperties>
</file>