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6" r:id="rId10"/>
    <p:sldId id="265" r:id="rId11"/>
    <p:sldId id="266" r:id="rId12"/>
    <p:sldId id="267" r:id="rId13"/>
    <p:sldId id="277" r:id="rId14"/>
    <p:sldId id="269" r:id="rId15"/>
    <p:sldId id="270" r:id="rId16"/>
    <p:sldId id="271" r:id="rId17"/>
    <p:sldId id="272" r:id="rId18"/>
    <p:sldId id="273" r:id="rId19"/>
    <p:sldId id="274" r:id="rId20"/>
    <p:sldId id="278" r:id="rId21"/>
    <p:sldId id="279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8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59" y="1430870"/>
            <a:ext cx="6754707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0" dirty="0">
                <a:solidFill>
                  <a:srgbClr val="1F3042"/>
                </a:solidFill>
                <a:latin typeface="Georgia"/>
              </a:rPr>
              <a:t>John Newton</a:t>
            </a:r>
            <a:br>
              <a:rPr dirty="0"/>
            </a:br>
            <a:r>
              <a:rPr sz="3200" b="1" i="0" dirty="0">
                <a:solidFill>
                  <a:srgbClr val="1F3042"/>
                </a:solidFill>
                <a:latin typeface="Georgia"/>
              </a:rPr>
              <a:t>and William Cowper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275" y="1507066"/>
            <a:ext cx="6272855" cy="448509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4360" y="6263640"/>
            <a:ext cx="11018519" cy="0"/>
          </a:xfrm>
          <a:prstGeom prst="rect">
            <a:avLst/>
          </a:prstGeom>
          <a:solidFill>
            <a:srgbClr val="1F3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1325880"/>
            <a:ext cx="9784080" cy="1417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900" b="1" i="0" dirty="0">
                <a:solidFill>
                  <a:srgbClr val="1F3042"/>
                </a:solidFill>
                <a:latin typeface="Georgia"/>
              </a:rPr>
              <a:t>“He was indeed a bush in flames</a:t>
            </a:r>
            <a:br>
              <a:rPr dirty="0"/>
            </a:br>
            <a:r>
              <a:rPr sz="2900" b="1" i="0" dirty="0">
                <a:solidFill>
                  <a:srgbClr val="1F3042"/>
                </a:solidFill>
                <a:latin typeface="Georgia"/>
              </a:rPr>
              <a:t>for 27 years but he was not consumed.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921509"/>
            <a:ext cx="9326880" cy="5943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0" i="1" dirty="0">
                <a:solidFill>
                  <a:srgbClr val="703036"/>
                </a:solidFill>
                <a:latin typeface="Georgia"/>
              </a:rPr>
              <a:t>And why? Because the Lord was there.”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0" y="3794760"/>
            <a:ext cx="109728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372931" y="4069080"/>
            <a:ext cx="1141338" cy="20005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 i="0" dirty="0">
                <a:solidFill>
                  <a:srgbClr val="696963"/>
                </a:solidFill>
                <a:latin typeface="Georgia" panose="02040502050405020303" pitchFamily="18" charset="0"/>
              </a:rPr>
              <a:t>John Newton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69223" y="1722638"/>
            <a:ext cx="9450504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3200" b="1" i="0" dirty="0">
                <a:solidFill>
                  <a:srgbClr val="1F3042"/>
                </a:solidFill>
                <a:latin typeface="Georgia"/>
              </a:rPr>
              <a:t>Hearts bound together by the gospel</a:t>
            </a:r>
            <a:r>
              <a:rPr lang="en-US" sz="3200" b="1" i="0" dirty="0">
                <a:solidFill>
                  <a:srgbClr val="1F3042"/>
                </a:solidFill>
                <a:latin typeface="Georgia"/>
              </a:rPr>
              <a:t> advance the mission of the gospel.</a:t>
            </a:r>
            <a:endParaRPr sz="3200" b="1" i="0" dirty="0">
              <a:solidFill>
                <a:srgbClr val="1F3042"/>
              </a:solidFill>
              <a:latin typeface="Georgi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74920" y="3154680"/>
            <a:ext cx="1554480" cy="0"/>
          </a:xfrm>
          <a:prstGeom prst="rect">
            <a:avLst/>
          </a:prstGeom>
          <a:solidFill>
            <a:srgbClr val="1F3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E76D34-8892-E273-AE50-8240D1EF6E73}"/>
              </a:ext>
            </a:extLst>
          </p:cNvPr>
          <p:cNvSpPr txBox="1"/>
          <p:nvPr/>
        </p:nvSpPr>
        <p:spPr>
          <a:xfrm>
            <a:off x="3046475" y="3468822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4400" b="0" i="1" dirty="0">
                <a:solidFill>
                  <a:srgbClr val="703036"/>
                </a:solidFill>
                <a:latin typeface="Georgia"/>
              </a:rPr>
              <a:t>Colossians 4:7-18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5577840" cy="12801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400" b="1" i="0">
                <a:solidFill>
                  <a:srgbClr val="1F3042"/>
                </a:solidFill>
                <a:latin typeface="Georgia"/>
              </a:rPr>
              <a:t>Hearts bound together</a:t>
            </a:r>
            <a:br/>
            <a:r>
              <a:rPr sz="3400" b="1" i="0">
                <a:solidFill>
                  <a:srgbClr val="1F3042"/>
                </a:solidFill>
                <a:latin typeface="Georgia"/>
              </a:rPr>
              <a:t>by the gospel</a:t>
            </a:r>
          </a:p>
        </p:txBody>
      </p:sp>
      <p:sp>
        <p:nvSpPr>
          <p:cNvPr id="5" name="Rectangle 4"/>
          <p:cNvSpPr/>
          <p:nvPr/>
        </p:nvSpPr>
        <p:spPr>
          <a:xfrm>
            <a:off x="6629400" y="1234440"/>
            <a:ext cx="0" cy="411480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086600" y="1874519"/>
            <a:ext cx="4297680" cy="10972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 i="0">
                <a:solidFill>
                  <a:srgbClr val="703036"/>
                </a:solidFill>
                <a:latin typeface="Georgia"/>
              </a:rPr>
              <a:t>Advancing the mission</a:t>
            </a:r>
            <a:br/>
            <a:r>
              <a:rPr sz="2800" b="1" i="0">
                <a:solidFill>
                  <a:srgbClr val="703036"/>
                </a:solidFill>
                <a:latin typeface="Georgia"/>
              </a:rPr>
              <a:t>of the gospel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456425" y="1417319"/>
            <a:ext cx="6920163" cy="95410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3100" b="1" i="0" dirty="0">
                <a:solidFill>
                  <a:srgbClr val="1F3042"/>
                </a:solidFill>
                <a:latin typeface="Georgia"/>
              </a:rPr>
              <a:t>Christian community is the </a:t>
            </a:r>
            <a:r>
              <a:rPr sz="3100" b="1" i="1" dirty="0">
                <a:solidFill>
                  <a:srgbClr val="1F3042"/>
                </a:solidFill>
                <a:latin typeface="Georgia"/>
              </a:rPr>
              <a:t>fruit</a:t>
            </a:r>
            <a:br>
              <a:rPr dirty="0"/>
            </a:br>
            <a:r>
              <a:rPr sz="3100" b="1" i="0" dirty="0">
                <a:solidFill>
                  <a:srgbClr val="1F3042"/>
                </a:solidFill>
                <a:latin typeface="Georgia"/>
              </a:rPr>
              <a:t>of the gospel, not the gospel itself.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99873" y="3662839"/>
            <a:ext cx="568745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 i="1" dirty="0">
                <a:solidFill>
                  <a:srgbClr val="703036"/>
                </a:solidFill>
                <a:latin typeface="Georgia" panose="02040502050405020303" pitchFamily="18" charset="0"/>
              </a:rPr>
              <a:t>T</a:t>
            </a:r>
            <a:r>
              <a:rPr lang="en-US" sz="2000" b="1" i="1" dirty="0">
                <a:solidFill>
                  <a:srgbClr val="703036"/>
                </a:solidFill>
                <a:latin typeface="Georgia" panose="02040502050405020303" pitchFamily="18" charset="0"/>
              </a:rPr>
              <a:t>he gospel</a:t>
            </a:r>
            <a:r>
              <a:rPr sz="2000" b="1" i="1" dirty="0">
                <a:solidFill>
                  <a:srgbClr val="703036"/>
                </a:solidFill>
                <a:latin typeface="Georgia" panose="02040502050405020303" pitchFamily="18" charset="0"/>
              </a:rPr>
              <a:t> →  </a:t>
            </a:r>
            <a:r>
              <a:rPr lang="en-US" sz="2000" b="1" i="1" dirty="0">
                <a:solidFill>
                  <a:srgbClr val="703036"/>
                </a:solidFill>
                <a:latin typeface="Georgia" panose="02040502050405020303" pitchFamily="18" charset="0"/>
              </a:rPr>
              <a:t>creates a people, the church.</a:t>
            </a:r>
            <a:endParaRPr sz="2000" b="1" i="1" dirty="0">
              <a:solidFill>
                <a:srgbClr val="703036"/>
              </a:solidFill>
              <a:latin typeface="Georgia" panose="020405020504050203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960120"/>
            <a:ext cx="7309693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2800" b="1" i="0" dirty="0">
                <a:solidFill>
                  <a:srgbClr val="1F3042"/>
                </a:solidFill>
                <a:latin typeface="Georgia"/>
              </a:rPr>
              <a:t>Characteristics of Christian Fellowship</a:t>
            </a:r>
            <a:endParaRPr sz="2800" b="1" i="0" dirty="0">
              <a:solidFill>
                <a:srgbClr val="1F3042"/>
              </a:solidFill>
              <a:latin typeface="Georgia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5800" y="2148840"/>
            <a:ext cx="3246120" cy="224028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>
            <a:solidFill>
              <a:srgbClr val="B9B1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395728"/>
            <a:ext cx="14266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600" b="1" i="0" dirty="0">
                <a:solidFill>
                  <a:srgbClr val="703036"/>
                </a:solidFill>
                <a:latin typeface="Georgia" panose="02040502050405020303" pitchFamily="18" charset="0"/>
              </a:rPr>
              <a:t>1</a:t>
            </a:r>
            <a:r>
              <a:rPr lang="en-US" sz="1000" b="1" i="0" dirty="0">
                <a:solidFill>
                  <a:srgbClr val="703036"/>
                </a:solidFill>
                <a:latin typeface="Georgia" panose="02040502050405020303" pitchFamily="18" charset="0"/>
              </a:rPr>
              <a:t>.</a:t>
            </a:r>
            <a:endParaRPr sz="1000" b="1" i="0" dirty="0">
              <a:solidFill>
                <a:srgbClr val="703036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1" y="2788920"/>
            <a:ext cx="2785404" cy="1292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2100" b="1" i="0" dirty="0">
                <a:solidFill>
                  <a:srgbClr val="1F3042"/>
                </a:solidFill>
                <a:latin typeface="Georgia"/>
              </a:rPr>
              <a:t>Christians have a ministry of encouragement to one another.</a:t>
            </a:r>
            <a:endParaRPr sz="2100" b="1" i="0" dirty="0">
              <a:solidFill>
                <a:srgbClr val="1F3042"/>
              </a:solidFill>
              <a:latin typeface="Georgia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600200" y="1216152"/>
            <a:ext cx="731519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750980" y="1691640"/>
            <a:ext cx="8476681" cy="14773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3200" b="0" i="1" dirty="0">
                <a:solidFill>
                  <a:srgbClr val="1F3042"/>
                </a:solidFill>
                <a:latin typeface="Georgia" panose="02040502050405020303" pitchFamily="18" charset="0"/>
              </a:rPr>
              <a:t>“I have sent him to you for this very purpose,</a:t>
            </a:r>
            <a:br>
              <a:rPr sz="3200" dirty="0">
                <a:latin typeface="Georgia" panose="02040502050405020303" pitchFamily="18" charset="0"/>
              </a:rPr>
            </a:br>
            <a:r>
              <a:rPr sz="3200" b="0" i="1" dirty="0">
                <a:solidFill>
                  <a:srgbClr val="1F3042"/>
                </a:solidFill>
                <a:latin typeface="Georgia" panose="02040502050405020303" pitchFamily="18" charset="0"/>
              </a:rPr>
              <a:t>so that you may know how we are and so that</a:t>
            </a:r>
            <a:br>
              <a:rPr sz="3200" dirty="0">
                <a:latin typeface="Georgia" panose="02040502050405020303" pitchFamily="18" charset="0"/>
              </a:rPr>
            </a:br>
            <a:r>
              <a:rPr sz="3200" b="0" i="1" dirty="0">
                <a:solidFill>
                  <a:srgbClr val="1F3042"/>
                </a:solidFill>
                <a:latin typeface="Georgia" panose="02040502050405020303" pitchFamily="18" charset="0"/>
              </a:rPr>
              <a:t>he may encourage your hearts.”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8097" y="4251960"/>
            <a:ext cx="2673810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800" b="1" i="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Colossians</a:t>
            </a:r>
            <a:r>
              <a:rPr sz="2800" b="1" i="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 4:8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87610" y="1417320"/>
            <a:ext cx="7803419" cy="14773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3200" b="0" i="1" dirty="0">
                <a:solidFill>
                  <a:srgbClr val="1F3042"/>
                </a:solidFill>
                <a:latin typeface="Georgia" panose="02040502050405020303" pitchFamily="18" charset="0"/>
              </a:rPr>
              <a:t>“These alone of the circumcision</a:t>
            </a:r>
            <a:br>
              <a:rPr sz="3200" dirty="0">
                <a:latin typeface="Georgia" panose="02040502050405020303" pitchFamily="18" charset="0"/>
              </a:rPr>
            </a:br>
            <a:r>
              <a:rPr sz="3200" b="0" i="1" dirty="0">
                <a:solidFill>
                  <a:srgbClr val="1F3042"/>
                </a:solidFill>
                <a:latin typeface="Georgia" panose="02040502050405020303" pitchFamily="18" charset="0"/>
              </a:rPr>
              <a:t>are my coworkers for the kingdom of God,</a:t>
            </a:r>
            <a:br>
              <a:rPr sz="3200" dirty="0">
                <a:latin typeface="Georgia" panose="02040502050405020303" pitchFamily="18" charset="0"/>
              </a:rPr>
            </a:br>
            <a:r>
              <a:rPr sz="3200" b="0" i="1" dirty="0">
                <a:solidFill>
                  <a:srgbClr val="1F3042"/>
                </a:solidFill>
                <a:latin typeface="Georgia" panose="02040502050405020303" pitchFamily="18" charset="0"/>
              </a:rPr>
              <a:t>and they have been a comfort to me.”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5166360" y="3703320"/>
            <a:ext cx="137160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459955" y="3977639"/>
            <a:ext cx="2784416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800" b="1" i="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Colossians 4:11</a:t>
            </a:r>
            <a:endParaRPr sz="2800" b="1" i="0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A95580-FCEA-C472-6117-76DFC429E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CD69E82-8426-B1EA-77C5-9B18E506B260}"/>
              </a:ext>
            </a:extLst>
          </p:cNvPr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74D7DC-1B2B-A573-6EFE-6F3AD93A54BB}"/>
              </a:ext>
            </a:extLst>
          </p:cNvPr>
          <p:cNvSpPr txBox="1"/>
          <p:nvPr/>
        </p:nvSpPr>
        <p:spPr>
          <a:xfrm>
            <a:off x="594360" y="960120"/>
            <a:ext cx="7309693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2800" b="1" i="0" dirty="0">
                <a:solidFill>
                  <a:srgbClr val="1F3042"/>
                </a:solidFill>
                <a:latin typeface="Georgia"/>
              </a:rPr>
              <a:t>Characteristics of Christian Fellowship</a:t>
            </a:r>
            <a:endParaRPr sz="2800" b="1" i="0" dirty="0">
              <a:solidFill>
                <a:srgbClr val="1F3042"/>
              </a:solidFill>
              <a:latin typeface="Georgia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50416E1-9A17-E940-70A4-B255CF585E6F}"/>
              </a:ext>
            </a:extLst>
          </p:cNvPr>
          <p:cNvSpPr/>
          <p:nvPr/>
        </p:nvSpPr>
        <p:spPr>
          <a:xfrm>
            <a:off x="685800" y="2148840"/>
            <a:ext cx="3246120" cy="224028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>
            <a:solidFill>
              <a:srgbClr val="B9B1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34A6F7-4C13-690F-026F-09567644855A}"/>
              </a:ext>
            </a:extLst>
          </p:cNvPr>
          <p:cNvSpPr txBox="1"/>
          <p:nvPr/>
        </p:nvSpPr>
        <p:spPr>
          <a:xfrm>
            <a:off x="914400" y="2395728"/>
            <a:ext cx="14266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600" b="1" i="0" dirty="0">
                <a:solidFill>
                  <a:srgbClr val="703036"/>
                </a:solidFill>
                <a:latin typeface="Georgia" panose="02040502050405020303" pitchFamily="18" charset="0"/>
              </a:rPr>
              <a:t>1</a:t>
            </a:r>
            <a:r>
              <a:rPr lang="en-US" sz="1000" b="1" i="0" dirty="0">
                <a:solidFill>
                  <a:srgbClr val="703036"/>
                </a:solidFill>
                <a:latin typeface="Georgia" panose="02040502050405020303" pitchFamily="18" charset="0"/>
              </a:rPr>
              <a:t>.</a:t>
            </a:r>
            <a:endParaRPr sz="1000" b="1" i="0" dirty="0">
              <a:solidFill>
                <a:srgbClr val="703036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F12225-8C28-669B-B2CB-4602227D0002}"/>
              </a:ext>
            </a:extLst>
          </p:cNvPr>
          <p:cNvSpPr txBox="1"/>
          <p:nvPr/>
        </p:nvSpPr>
        <p:spPr>
          <a:xfrm>
            <a:off x="914401" y="2788920"/>
            <a:ext cx="2785404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2000" b="1" i="0" dirty="0">
                <a:solidFill>
                  <a:srgbClr val="1F3042"/>
                </a:solidFill>
                <a:latin typeface="Georgia"/>
              </a:rPr>
              <a:t>Christians have a ministry of encouragement to one another.</a:t>
            </a:r>
            <a:endParaRPr sz="2000" b="1" i="0" dirty="0">
              <a:solidFill>
                <a:srgbClr val="1F3042"/>
              </a:solidFill>
              <a:latin typeface="Georgia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44726D-4AA4-54E0-E757-2EEEAFC09ECB}"/>
              </a:ext>
            </a:extLst>
          </p:cNvPr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703CC048-C05A-6217-7F23-4448C764BFA0}"/>
              </a:ext>
            </a:extLst>
          </p:cNvPr>
          <p:cNvSpPr/>
          <p:nvPr/>
        </p:nvSpPr>
        <p:spPr>
          <a:xfrm>
            <a:off x="4472940" y="2145115"/>
            <a:ext cx="3246120" cy="224028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>
            <a:solidFill>
              <a:srgbClr val="B9B1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B3408E-7436-ED9A-CC50-C03AEBBDB019}"/>
              </a:ext>
            </a:extLst>
          </p:cNvPr>
          <p:cNvSpPr txBox="1"/>
          <p:nvPr/>
        </p:nvSpPr>
        <p:spPr>
          <a:xfrm>
            <a:off x="4701540" y="2392003"/>
            <a:ext cx="16991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600" b="1" dirty="0">
                <a:solidFill>
                  <a:srgbClr val="703036"/>
                </a:solidFill>
                <a:latin typeface="Georgia" panose="02040502050405020303" pitchFamily="18" charset="0"/>
              </a:rPr>
              <a:t>2</a:t>
            </a:r>
            <a:r>
              <a:rPr lang="en-US" sz="1000" b="1" i="0" dirty="0">
                <a:solidFill>
                  <a:srgbClr val="703036"/>
                </a:solidFill>
                <a:latin typeface="Georgia" panose="02040502050405020303" pitchFamily="18" charset="0"/>
              </a:rPr>
              <a:t>.</a:t>
            </a:r>
            <a:endParaRPr sz="1000" b="1" i="0" dirty="0">
              <a:solidFill>
                <a:srgbClr val="703036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2292C8-E2D9-33AA-B1C8-62167ADF4348}"/>
              </a:ext>
            </a:extLst>
          </p:cNvPr>
          <p:cNvSpPr txBox="1"/>
          <p:nvPr/>
        </p:nvSpPr>
        <p:spPr>
          <a:xfrm>
            <a:off x="4701540" y="2703896"/>
            <a:ext cx="2785404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2000" b="1" i="0" dirty="0">
                <a:solidFill>
                  <a:srgbClr val="1F3042"/>
                </a:solidFill>
                <a:latin typeface="Georgia"/>
              </a:rPr>
              <a:t>Christians call one another to remain steadfast and faithful in the ministry.</a:t>
            </a:r>
            <a:endParaRPr sz="2000" b="1" i="0" dirty="0">
              <a:solidFill>
                <a:srgbClr val="1F3042"/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239063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188072" y="1234440"/>
            <a:ext cx="5602496" cy="14773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3200" b="0" i="1" dirty="0">
                <a:solidFill>
                  <a:srgbClr val="1F3042"/>
                </a:solidFill>
                <a:latin typeface="Georgia" panose="02040502050405020303" pitchFamily="18" charset="0"/>
              </a:rPr>
              <a:t>“Pay attention to the ministry</a:t>
            </a:r>
            <a:br>
              <a:rPr sz="3200" dirty="0">
                <a:latin typeface="Georgia" panose="02040502050405020303" pitchFamily="18" charset="0"/>
              </a:rPr>
            </a:br>
            <a:r>
              <a:rPr sz="3200" b="0" i="1" dirty="0">
                <a:solidFill>
                  <a:srgbClr val="1F3042"/>
                </a:solidFill>
                <a:latin typeface="Georgia" panose="02040502050405020303" pitchFamily="18" charset="0"/>
              </a:rPr>
              <a:t>you have received in the Lord,</a:t>
            </a:r>
            <a:br>
              <a:rPr sz="3200" dirty="0">
                <a:latin typeface="Georgia" panose="02040502050405020303" pitchFamily="18" charset="0"/>
              </a:rPr>
            </a:br>
            <a:r>
              <a:rPr sz="3200" b="0" i="1" dirty="0">
                <a:solidFill>
                  <a:srgbClr val="1F3042"/>
                </a:solidFill>
                <a:latin typeface="Georgia" panose="02040502050405020303" pitchFamily="18" charset="0"/>
              </a:rPr>
              <a:t>so that you can accomplish it.”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31615" y="4069080"/>
            <a:ext cx="2806859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800" b="1" i="0" dirty="0">
                <a:solidFill>
                  <a:srgbClr val="703036"/>
                </a:solidFill>
                <a:latin typeface="Georgia" panose="02040502050405020303" pitchFamily="18" charset="0"/>
              </a:rPr>
              <a:t>Colossians 4:17</a:t>
            </a:r>
            <a:endParaRPr sz="2800" b="1" i="0" dirty="0">
              <a:solidFill>
                <a:srgbClr val="703036"/>
              </a:solidFill>
              <a:latin typeface="Georgia" panose="0204050205040502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914760" y="960120"/>
            <a:ext cx="6149119" cy="246221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3200" b="0" i="1" dirty="0">
                <a:solidFill>
                  <a:srgbClr val="1F3042"/>
                </a:solidFill>
                <a:latin typeface="Georgia" panose="02040502050405020303" pitchFamily="18" charset="0"/>
              </a:rPr>
              <a:t>“because Demas has deserted me,</a:t>
            </a:r>
            <a:br>
              <a:rPr sz="3200" dirty="0">
                <a:latin typeface="Georgia" panose="02040502050405020303" pitchFamily="18" charset="0"/>
              </a:rPr>
            </a:br>
            <a:r>
              <a:rPr sz="3200" b="0" i="1" dirty="0">
                <a:solidFill>
                  <a:srgbClr val="1F3042"/>
                </a:solidFill>
                <a:latin typeface="Georgia" panose="02040502050405020303" pitchFamily="18" charset="0"/>
              </a:rPr>
              <a:t>since he loved this present world,</a:t>
            </a:r>
            <a:br>
              <a:rPr sz="3200" dirty="0">
                <a:latin typeface="Georgia" panose="02040502050405020303" pitchFamily="18" charset="0"/>
              </a:rPr>
            </a:br>
            <a:r>
              <a:rPr sz="3200" b="0" i="1" dirty="0">
                <a:solidFill>
                  <a:srgbClr val="1F3042"/>
                </a:solidFill>
                <a:latin typeface="Georgia" panose="02040502050405020303" pitchFamily="18" charset="0"/>
              </a:rPr>
              <a:t>and has gone to Thessalonica.</a:t>
            </a:r>
            <a:br>
              <a:rPr sz="3200" dirty="0">
                <a:latin typeface="Georgia" panose="02040502050405020303" pitchFamily="18" charset="0"/>
              </a:rPr>
            </a:br>
            <a:r>
              <a:rPr sz="3200" b="0" i="1" dirty="0">
                <a:solidFill>
                  <a:srgbClr val="1F3042"/>
                </a:solidFill>
                <a:latin typeface="Georgia" panose="02040502050405020303" pitchFamily="18" charset="0"/>
              </a:rPr>
              <a:t>Crescens has gone to Galatia,</a:t>
            </a:r>
            <a:br>
              <a:rPr sz="3200" dirty="0">
                <a:latin typeface="Georgia" panose="02040502050405020303" pitchFamily="18" charset="0"/>
              </a:rPr>
            </a:br>
            <a:r>
              <a:rPr sz="3200" b="0" i="1" dirty="0">
                <a:solidFill>
                  <a:srgbClr val="1F3042"/>
                </a:solidFill>
                <a:latin typeface="Georgia" panose="02040502050405020303" pitchFamily="18" charset="0"/>
              </a:rPr>
              <a:t>Titus to Dalmatia.”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38822" y="4572000"/>
            <a:ext cx="2752357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800" b="1" i="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2 T</a:t>
            </a:r>
            <a:r>
              <a:rPr lang="en-US" sz="2800" b="1" i="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imothy</a:t>
            </a:r>
            <a:r>
              <a:rPr sz="2800" b="1" i="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 4:10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222860" y="1051560"/>
            <a:ext cx="9715800" cy="19697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3200" b="0" i="1" dirty="0">
                <a:solidFill>
                  <a:srgbClr val="1F3042"/>
                </a:solidFill>
                <a:latin typeface="Georgia"/>
              </a:rPr>
              <a:t>“Now the one sown among the thorns—</a:t>
            </a:r>
            <a:br>
              <a:rPr sz="3200" dirty="0"/>
            </a:br>
            <a:r>
              <a:rPr sz="3200" b="0" i="1" dirty="0">
                <a:solidFill>
                  <a:srgbClr val="1F3042"/>
                </a:solidFill>
                <a:latin typeface="Georgia"/>
              </a:rPr>
              <a:t>this is one who hears the word,</a:t>
            </a:r>
            <a:br>
              <a:rPr sz="3200" dirty="0"/>
            </a:br>
            <a:r>
              <a:rPr sz="3200" b="0" i="1" dirty="0">
                <a:solidFill>
                  <a:srgbClr val="1F3042"/>
                </a:solidFill>
                <a:latin typeface="Georgia"/>
              </a:rPr>
              <a:t>but the worries of this age and the deceitfulness</a:t>
            </a:r>
            <a:br>
              <a:rPr sz="3200" dirty="0"/>
            </a:br>
            <a:r>
              <a:rPr sz="3200" b="0" i="1" dirty="0">
                <a:solidFill>
                  <a:srgbClr val="1F3042"/>
                </a:solidFill>
                <a:latin typeface="Georgia"/>
              </a:rPr>
              <a:t>of wealth choke the word, and it becomes unfruitful.”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66878" y="4562508"/>
            <a:ext cx="2696251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800" b="1" i="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Matthew 13:22</a:t>
            </a:r>
            <a:endParaRPr sz="2800" b="1" i="0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364349-290F-0C0D-6FC3-ACF71CE55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0FCA051-D14A-89C8-1F3A-7BD1C7560A91}"/>
              </a:ext>
            </a:extLst>
          </p:cNvPr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7D7C65-2BE1-4884-109D-9CF4B65B9946}"/>
              </a:ext>
            </a:extLst>
          </p:cNvPr>
          <p:cNvSpPr txBox="1"/>
          <p:nvPr/>
        </p:nvSpPr>
        <p:spPr>
          <a:xfrm>
            <a:off x="594360" y="960120"/>
            <a:ext cx="7309693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2800" b="1" i="0" dirty="0">
                <a:solidFill>
                  <a:srgbClr val="1F3042"/>
                </a:solidFill>
                <a:latin typeface="Georgia"/>
              </a:rPr>
              <a:t>Characteristics of Christian Fellowship</a:t>
            </a:r>
            <a:endParaRPr sz="2800" b="1" i="0" dirty="0">
              <a:solidFill>
                <a:srgbClr val="1F3042"/>
              </a:solidFill>
              <a:latin typeface="Georgia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E6E485E-4673-A0AD-20E4-D8FD4BE99512}"/>
              </a:ext>
            </a:extLst>
          </p:cNvPr>
          <p:cNvSpPr/>
          <p:nvPr/>
        </p:nvSpPr>
        <p:spPr>
          <a:xfrm>
            <a:off x="685800" y="2148840"/>
            <a:ext cx="3246120" cy="224028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>
            <a:solidFill>
              <a:srgbClr val="B9B1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9867A9-4D06-82CF-483A-8EFCB8B6E11E}"/>
              </a:ext>
            </a:extLst>
          </p:cNvPr>
          <p:cNvSpPr txBox="1"/>
          <p:nvPr/>
        </p:nvSpPr>
        <p:spPr>
          <a:xfrm>
            <a:off x="914400" y="2395728"/>
            <a:ext cx="14266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600" b="1" i="0" dirty="0">
                <a:solidFill>
                  <a:srgbClr val="703036"/>
                </a:solidFill>
                <a:latin typeface="Georgia" panose="02040502050405020303" pitchFamily="18" charset="0"/>
              </a:rPr>
              <a:t>1</a:t>
            </a:r>
            <a:r>
              <a:rPr lang="en-US" sz="1000" b="1" i="0" dirty="0">
                <a:solidFill>
                  <a:srgbClr val="703036"/>
                </a:solidFill>
                <a:latin typeface="Georgia" panose="02040502050405020303" pitchFamily="18" charset="0"/>
              </a:rPr>
              <a:t>.</a:t>
            </a:r>
            <a:endParaRPr sz="1000" b="1" i="0" dirty="0">
              <a:solidFill>
                <a:srgbClr val="703036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BD248E-DE01-A081-8B10-9A601ED6138C}"/>
              </a:ext>
            </a:extLst>
          </p:cNvPr>
          <p:cNvSpPr txBox="1"/>
          <p:nvPr/>
        </p:nvSpPr>
        <p:spPr>
          <a:xfrm>
            <a:off x="914401" y="2788920"/>
            <a:ext cx="2785404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2000" b="1" i="0" dirty="0">
                <a:solidFill>
                  <a:srgbClr val="1F3042"/>
                </a:solidFill>
                <a:latin typeface="Georgia"/>
              </a:rPr>
              <a:t>Christians have a ministry of encouragement to one another.</a:t>
            </a:r>
            <a:endParaRPr sz="2000" b="1" i="0" dirty="0">
              <a:solidFill>
                <a:srgbClr val="1F3042"/>
              </a:solidFill>
              <a:latin typeface="Georgia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8B0140-D1D9-F527-EF05-5EEB061222C0}"/>
              </a:ext>
            </a:extLst>
          </p:cNvPr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B48A9BEF-7E4A-6091-70B7-CEF61196F434}"/>
              </a:ext>
            </a:extLst>
          </p:cNvPr>
          <p:cNvSpPr/>
          <p:nvPr/>
        </p:nvSpPr>
        <p:spPr>
          <a:xfrm>
            <a:off x="4472940" y="2145115"/>
            <a:ext cx="3246120" cy="224028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>
            <a:solidFill>
              <a:srgbClr val="B9B1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BAC8A2-4505-494A-F6F5-1B0C620624BD}"/>
              </a:ext>
            </a:extLst>
          </p:cNvPr>
          <p:cNvSpPr txBox="1"/>
          <p:nvPr/>
        </p:nvSpPr>
        <p:spPr>
          <a:xfrm>
            <a:off x="4701540" y="2392003"/>
            <a:ext cx="16991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600" b="1" dirty="0">
                <a:solidFill>
                  <a:srgbClr val="703036"/>
                </a:solidFill>
                <a:latin typeface="Georgia" panose="02040502050405020303" pitchFamily="18" charset="0"/>
              </a:rPr>
              <a:t>2</a:t>
            </a:r>
            <a:r>
              <a:rPr lang="en-US" sz="1000" b="1" i="0" dirty="0">
                <a:solidFill>
                  <a:srgbClr val="703036"/>
                </a:solidFill>
                <a:latin typeface="Georgia" panose="02040502050405020303" pitchFamily="18" charset="0"/>
              </a:rPr>
              <a:t>.</a:t>
            </a:r>
            <a:endParaRPr sz="1000" b="1" i="0" dirty="0">
              <a:solidFill>
                <a:srgbClr val="703036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3FB3E8-2223-B68F-A40F-8158FE405226}"/>
              </a:ext>
            </a:extLst>
          </p:cNvPr>
          <p:cNvSpPr txBox="1"/>
          <p:nvPr/>
        </p:nvSpPr>
        <p:spPr>
          <a:xfrm>
            <a:off x="4701540" y="2703896"/>
            <a:ext cx="2785404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2000" b="1" i="0" dirty="0">
                <a:solidFill>
                  <a:srgbClr val="1F3042"/>
                </a:solidFill>
                <a:latin typeface="Georgia"/>
              </a:rPr>
              <a:t>Christians call one another to remain steadfast and faithful in the ministry.</a:t>
            </a:r>
            <a:endParaRPr sz="2000" b="1" i="0" dirty="0">
              <a:solidFill>
                <a:srgbClr val="1F3042"/>
              </a:solidFill>
              <a:latin typeface="Georgia"/>
            </a:endParaRPr>
          </a:p>
        </p:txBody>
      </p:sp>
      <p:sp>
        <p:nvSpPr>
          <p:cNvPr id="18" name="Rounded Rectangle 4">
            <a:extLst>
              <a:ext uri="{FF2B5EF4-FFF2-40B4-BE49-F238E27FC236}">
                <a16:creationId xmlns:a16="http://schemas.microsoft.com/office/drawing/2014/main" id="{8C9FCD5F-A3D6-A9B6-F525-C38EAE964B6A}"/>
              </a:ext>
            </a:extLst>
          </p:cNvPr>
          <p:cNvSpPr/>
          <p:nvPr/>
        </p:nvSpPr>
        <p:spPr>
          <a:xfrm>
            <a:off x="8260080" y="2148840"/>
            <a:ext cx="3246120" cy="224028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>
            <a:solidFill>
              <a:srgbClr val="B9B1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48B1770-442F-8AE3-D8A4-44DB17DA13D8}"/>
              </a:ext>
            </a:extLst>
          </p:cNvPr>
          <p:cNvSpPr txBox="1"/>
          <p:nvPr/>
        </p:nvSpPr>
        <p:spPr>
          <a:xfrm>
            <a:off x="8488680" y="2395728"/>
            <a:ext cx="16991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600" b="1" i="0" dirty="0">
                <a:solidFill>
                  <a:srgbClr val="703036"/>
                </a:solidFill>
                <a:latin typeface="Georgia" panose="02040502050405020303" pitchFamily="18" charset="0"/>
              </a:rPr>
              <a:t>3</a:t>
            </a:r>
            <a:r>
              <a:rPr lang="en-US" sz="1000" b="1" i="0" dirty="0">
                <a:solidFill>
                  <a:srgbClr val="703036"/>
                </a:solidFill>
                <a:latin typeface="Georgia" panose="02040502050405020303" pitchFamily="18" charset="0"/>
              </a:rPr>
              <a:t>.</a:t>
            </a:r>
            <a:endParaRPr sz="1000" b="1" i="0" dirty="0">
              <a:solidFill>
                <a:srgbClr val="703036"/>
              </a:solidFill>
              <a:latin typeface="Georgia" panose="02040502050405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D274A1-6580-371D-F780-FE9E19F81A95}"/>
              </a:ext>
            </a:extLst>
          </p:cNvPr>
          <p:cNvSpPr txBox="1"/>
          <p:nvPr/>
        </p:nvSpPr>
        <p:spPr>
          <a:xfrm>
            <a:off x="8488680" y="2707621"/>
            <a:ext cx="2785404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2000" b="1" i="0" dirty="0">
                <a:solidFill>
                  <a:srgbClr val="1F3042"/>
                </a:solidFill>
                <a:latin typeface="Georgia"/>
              </a:rPr>
              <a:t>Christians labor in prayer for one another.</a:t>
            </a:r>
            <a:endParaRPr sz="2000" b="1" i="0" dirty="0">
              <a:solidFill>
                <a:srgbClr val="1F3042"/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368889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98115" y="914400"/>
            <a:ext cx="8673849" cy="246221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3200" b="0" i="1" dirty="0">
                <a:solidFill>
                  <a:srgbClr val="1F3042"/>
                </a:solidFill>
                <a:latin typeface="Georgia"/>
              </a:rPr>
              <a:t>“Epaphras, who is one of you,</a:t>
            </a:r>
            <a:br>
              <a:rPr sz="3200" dirty="0"/>
            </a:br>
            <a:r>
              <a:rPr sz="3200" b="0" i="1" dirty="0">
                <a:solidFill>
                  <a:srgbClr val="1F3042"/>
                </a:solidFill>
                <a:latin typeface="Georgia"/>
              </a:rPr>
              <a:t>a servant of Christ Jesus, sends you greetings.</a:t>
            </a:r>
            <a:br>
              <a:rPr sz="3200" dirty="0"/>
            </a:br>
            <a:r>
              <a:rPr sz="3200" b="0" i="1" dirty="0">
                <a:solidFill>
                  <a:srgbClr val="1F3042"/>
                </a:solidFill>
                <a:latin typeface="Georgia"/>
              </a:rPr>
              <a:t>He is always wrestling for you in his prayers,</a:t>
            </a:r>
            <a:br>
              <a:rPr sz="3200" dirty="0"/>
            </a:br>
            <a:r>
              <a:rPr sz="3200" b="0" i="1" dirty="0">
                <a:solidFill>
                  <a:srgbClr val="1F3042"/>
                </a:solidFill>
                <a:latin typeface="Georgia"/>
              </a:rPr>
              <a:t>so that you can stand mature and fully assured</a:t>
            </a:r>
            <a:br>
              <a:rPr sz="3200" dirty="0"/>
            </a:br>
            <a:r>
              <a:rPr sz="3200" b="0" i="1" dirty="0">
                <a:solidFill>
                  <a:srgbClr val="1F3042"/>
                </a:solidFill>
                <a:latin typeface="Georgia"/>
              </a:rPr>
              <a:t>in everything God wills.”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5949" y="4572000"/>
            <a:ext cx="2832507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800" b="1" i="0" dirty="0">
                <a:solidFill>
                  <a:srgbClr val="703036"/>
                </a:solidFill>
                <a:latin typeface="Georgia" panose="02040502050405020303" pitchFamily="18" charset="0"/>
              </a:rPr>
              <a:t>Colossians 4:12</a:t>
            </a:r>
            <a:endParaRPr sz="2800" b="1" i="0" dirty="0">
              <a:solidFill>
                <a:srgbClr val="703036"/>
              </a:solidFill>
              <a:latin typeface="Georgia" panose="0204050205040502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280160"/>
            <a:ext cx="10424160" cy="685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3400" b="1" i="0">
                <a:solidFill>
                  <a:srgbClr val="1F3042"/>
                </a:solidFill>
                <a:latin typeface="Georgia"/>
              </a:rPr>
              <a:t>God’s Word builds the church.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2286000"/>
            <a:ext cx="9875520" cy="5943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700" b="1" i="1">
                <a:solidFill>
                  <a:srgbClr val="703036"/>
                </a:solidFill>
                <a:latin typeface="Georgia"/>
              </a:rPr>
              <a:t>The Word does the work.</a:t>
            </a:r>
          </a:p>
        </p:txBody>
      </p:sp>
      <p:sp>
        <p:nvSpPr>
          <p:cNvPr id="6" name="Rectangle 5"/>
          <p:cNvSpPr/>
          <p:nvPr/>
        </p:nvSpPr>
        <p:spPr>
          <a:xfrm>
            <a:off x="5212080" y="3246120"/>
            <a:ext cx="1188719" cy="0"/>
          </a:xfrm>
          <a:prstGeom prst="rect">
            <a:avLst/>
          </a:prstGeom>
          <a:solidFill>
            <a:srgbClr val="1F3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273354" y="1325880"/>
            <a:ext cx="9614812" cy="14773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3200" b="0" i="1" dirty="0">
                <a:solidFill>
                  <a:srgbClr val="1F3042"/>
                </a:solidFill>
                <a:latin typeface="Georgia"/>
              </a:rPr>
              <a:t>“After this letter has been read at your gathering</a:t>
            </a:r>
            <a:br>
              <a:rPr sz="3200" dirty="0"/>
            </a:br>
            <a:r>
              <a:rPr sz="3200" b="0" i="1" dirty="0">
                <a:solidFill>
                  <a:srgbClr val="1F3042"/>
                </a:solidFill>
                <a:latin typeface="Georgia"/>
              </a:rPr>
              <a:t>have it read also in the church of the Laodiceans;</a:t>
            </a:r>
            <a:br>
              <a:rPr sz="3200" dirty="0"/>
            </a:br>
            <a:r>
              <a:rPr sz="3200" b="0" i="1" dirty="0">
                <a:solidFill>
                  <a:srgbClr val="1F3042"/>
                </a:solidFill>
                <a:latin typeface="Georgia"/>
              </a:rPr>
              <a:t>and see that you also read the letter from Laodicea.”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60502" y="4123944"/>
            <a:ext cx="2840521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800" b="1" i="0" dirty="0">
                <a:solidFill>
                  <a:srgbClr val="703036"/>
                </a:solidFill>
                <a:latin typeface="Georgia" panose="02040502050405020303" pitchFamily="18" charset="0"/>
              </a:rPr>
              <a:t>Colossians 4:16</a:t>
            </a:r>
            <a:endParaRPr sz="2800" b="1" i="0" dirty="0">
              <a:solidFill>
                <a:srgbClr val="703036"/>
              </a:solidFill>
              <a:latin typeface="Georgia" panose="02040502050405020303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3056927" cy="92333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0" b="1" i="0" dirty="0">
                <a:solidFill>
                  <a:srgbClr val="1F3042"/>
                </a:solidFill>
                <a:latin typeface="Georgia"/>
              </a:rPr>
              <a:t>CANON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57400"/>
            <a:ext cx="227786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 i="1" dirty="0">
                <a:solidFill>
                  <a:srgbClr val="703036"/>
                </a:solidFill>
                <a:latin typeface="Georgia"/>
              </a:rPr>
              <a:t>rule or standard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0" y="1143000"/>
            <a:ext cx="0" cy="411480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36827" y="4289986"/>
            <a:ext cx="5422959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0" dirty="0">
                <a:solidFill>
                  <a:schemeClr val="accent2">
                    <a:lumMod val="50000"/>
                  </a:schemeClr>
                </a:solidFill>
                <a:latin typeface="Georgia"/>
              </a:rPr>
              <a:t>How did we get the Bible?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82028" y="1534886"/>
            <a:ext cx="10048821" cy="1292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800" b="1" i="0" dirty="0">
                <a:solidFill>
                  <a:srgbClr val="1F3042"/>
                </a:solidFill>
                <a:latin typeface="Georgia"/>
              </a:rPr>
              <a:t>The church does not give the Bible its authority;</a:t>
            </a:r>
            <a:r>
              <a:rPr lang="en-US" sz="2800" b="1" i="0" dirty="0">
                <a:solidFill>
                  <a:srgbClr val="1F3042"/>
                </a:solidFill>
                <a:latin typeface="Georgia"/>
              </a:rPr>
              <a:t> </a:t>
            </a:r>
          </a:p>
          <a:p>
            <a:pPr algn="ctr">
              <a:spcAft>
                <a:spcPts val="0"/>
              </a:spcAft>
            </a:pPr>
            <a:endParaRPr lang="en-US" sz="2800" b="1" i="0" dirty="0">
              <a:solidFill>
                <a:srgbClr val="1F3042"/>
              </a:solidFill>
              <a:latin typeface="Georgia"/>
            </a:endParaRPr>
          </a:p>
          <a:p>
            <a:pPr algn="ctr">
              <a:spcAft>
                <a:spcPts val="0"/>
              </a:spcAft>
            </a:pPr>
            <a:r>
              <a:rPr lang="en-US" sz="2800" i="1" dirty="0">
                <a:solidFill>
                  <a:schemeClr val="accent2">
                    <a:lumMod val="50000"/>
                  </a:schemeClr>
                </a:solidFill>
                <a:latin typeface="Georgia"/>
              </a:rPr>
              <a:t>it only recognizes the authority it already has.</a:t>
            </a:r>
            <a:endParaRPr sz="2800" i="1" dirty="0">
              <a:solidFill>
                <a:schemeClr val="accent2">
                  <a:lumMod val="50000"/>
                </a:schemeClr>
              </a:solidFill>
              <a:latin typeface="Georgi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83480" y="3154680"/>
            <a:ext cx="1645919" cy="0"/>
          </a:xfrm>
          <a:prstGeom prst="rect">
            <a:avLst/>
          </a:prstGeom>
          <a:solidFill>
            <a:srgbClr val="1F3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270881" y="960120"/>
            <a:ext cx="9436878" cy="98488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3200" b="0" i="1" dirty="0">
                <a:solidFill>
                  <a:srgbClr val="1F3042"/>
                </a:solidFill>
                <a:latin typeface="Georgia"/>
              </a:rPr>
              <a:t>“For I testify about him that he works hard for you,</a:t>
            </a:r>
            <a:br>
              <a:rPr sz="3200" dirty="0"/>
            </a:br>
            <a:r>
              <a:rPr sz="3200" b="0" i="1" dirty="0">
                <a:solidFill>
                  <a:srgbClr val="1F3042"/>
                </a:solidFill>
                <a:latin typeface="Georgia"/>
              </a:rPr>
              <a:t>for those in Laodicea, and for those in Hierapolis.”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880" y="3640706"/>
            <a:ext cx="3529584" cy="252374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F60C9A-697A-CCEB-B0A4-D3BB4A65645C}"/>
              </a:ext>
            </a:extLst>
          </p:cNvPr>
          <p:cNvSpPr txBox="1"/>
          <p:nvPr/>
        </p:nvSpPr>
        <p:spPr>
          <a:xfrm>
            <a:off x="2941320" y="2532022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800" b="1" i="0" dirty="0">
                <a:solidFill>
                  <a:srgbClr val="703036"/>
                </a:solidFill>
                <a:latin typeface="Georgia" panose="02040502050405020303" pitchFamily="18" charset="0"/>
              </a:rPr>
              <a:t>Colossians 4:13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896180-0BA8-6544-ECB1-D9FC3F9F1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0B0825D-58B9-6A99-FFBB-187F23FCC41B}"/>
              </a:ext>
            </a:extLst>
          </p:cNvPr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5C251C-7EC7-A161-DC53-2400DFD2E560}"/>
              </a:ext>
            </a:extLst>
          </p:cNvPr>
          <p:cNvSpPr/>
          <p:nvPr/>
        </p:nvSpPr>
        <p:spPr>
          <a:xfrm>
            <a:off x="4983480" y="3154680"/>
            <a:ext cx="1645919" cy="0"/>
          </a:xfrm>
          <a:prstGeom prst="rect">
            <a:avLst/>
          </a:prstGeom>
          <a:solidFill>
            <a:srgbClr val="1F3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F07AFC-8E81-EE91-B8FC-A5CDA75BD852}"/>
              </a:ext>
            </a:extLst>
          </p:cNvPr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D40C20-705A-C425-6B7E-D84FAECA0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789405"/>
            <a:ext cx="4761389" cy="6218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AFCCBA-E99F-EFC0-9E86-15C6951DB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600" y="-76303"/>
            <a:ext cx="3533437" cy="35406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8A1750-9F05-F809-1FA1-7A78EE5D1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711" y="3375186"/>
            <a:ext cx="5989320" cy="1224379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6247FEC-67FE-C80D-F15E-8B421CBB3A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4359" y="4950169"/>
            <a:ext cx="6238241" cy="136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221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9A7DA4-F594-1618-519D-97AB37E7E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57B87E7-96FD-74C6-E299-9123180A7BFA}"/>
              </a:ext>
            </a:extLst>
          </p:cNvPr>
          <p:cNvSpPr/>
          <p:nvPr/>
        </p:nvSpPr>
        <p:spPr>
          <a:xfrm>
            <a:off x="594360" y="795528"/>
            <a:ext cx="548640" cy="0"/>
          </a:xfrm>
          <a:prstGeom prst="rect">
            <a:avLst/>
          </a:prstGeom>
          <a:solidFill>
            <a:srgbClr val="7030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7BA948-CD5F-113A-9031-736C1DCB670B}"/>
              </a:ext>
            </a:extLst>
          </p:cNvPr>
          <p:cNvSpPr txBox="1"/>
          <p:nvPr/>
        </p:nvSpPr>
        <p:spPr>
          <a:xfrm>
            <a:off x="1188687" y="1335949"/>
            <a:ext cx="9967030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3200" b="0" i="1" dirty="0">
                <a:solidFill>
                  <a:srgbClr val="1F3042"/>
                </a:solidFill>
                <a:latin typeface="Georgia"/>
              </a:rPr>
              <a:t>“I, Paul, am writing this greeting with my own hand. Remember my chains. Grace be with you.</a:t>
            </a:r>
            <a:endParaRPr sz="3200" b="0" i="1" dirty="0">
              <a:solidFill>
                <a:srgbClr val="1F3042"/>
              </a:solidFill>
              <a:latin typeface="Georgi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B01FAF-A134-CF21-1E0C-F960F475FBD5}"/>
              </a:ext>
            </a:extLst>
          </p:cNvPr>
          <p:cNvSpPr txBox="1"/>
          <p:nvPr/>
        </p:nvSpPr>
        <p:spPr>
          <a:xfrm>
            <a:off x="4747133" y="4572000"/>
            <a:ext cx="2850139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800" b="1" i="0" dirty="0">
                <a:solidFill>
                  <a:srgbClr val="703036"/>
                </a:solidFill>
                <a:latin typeface="Georgia" panose="02040502050405020303" pitchFamily="18" charset="0"/>
              </a:rPr>
              <a:t>Colossians 4:18</a:t>
            </a:r>
            <a:endParaRPr sz="2800" b="1" i="0" dirty="0">
              <a:solidFill>
                <a:srgbClr val="703036"/>
              </a:solidFill>
              <a:latin typeface="Georgia" panose="02040502050405020303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FEEABE-7151-3991-AE89-719F0E9076B1}"/>
              </a:ext>
            </a:extLst>
          </p:cNvPr>
          <p:cNvSpPr/>
          <p:nvPr/>
        </p:nvSpPr>
        <p:spPr>
          <a:xfrm>
            <a:off x="502920" y="6537960"/>
            <a:ext cx="11183111" cy="0"/>
          </a:xfrm>
          <a:prstGeom prst="rect">
            <a:avLst/>
          </a:prstGeom>
          <a:solidFill>
            <a:srgbClr val="B9B1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739539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522</Words>
  <Application>Microsoft Macintosh PowerPoint</Application>
  <PresentationFormat>Widescreen</PresentationFormat>
  <Paragraphs>51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Aaron Lewis</dc:creator>
  <cp:keywords/>
  <dc:description>generated using python-pptx</dc:description>
  <cp:lastModifiedBy>Secretary</cp:lastModifiedBy>
  <cp:revision>3</cp:revision>
  <dcterms:created xsi:type="dcterms:W3CDTF">2013-01-27T09:14:16Z</dcterms:created>
  <dcterms:modified xsi:type="dcterms:W3CDTF">2026-08-30T12:08:08Z</dcterms:modified>
  <cp:category/>
</cp:coreProperties>
</file>