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7" r:id="rId3"/>
    <p:sldId id="263" r:id="rId4"/>
    <p:sldId id="260" r:id="rId5"/>
    <p:sldId id="265" r:id="rId6"/>
    <p:sldId id="266" r:id="rId7"/>
    <p:sldId id="264" r:id="rId8"/>
    <p:sldId id="262" r:id="rId9"/>
    <p:sldId id="267" r:id="rId10"/>
    <p:sldId id="269" r:id="rId11"/>
    <p:sldId id="268" r:id="rId12"/>
    <p:sldId id="270" r:id="rId13"/>
    <p:sldId id="271" r:id="rId14"/>
    <p:sldId id="272" r:id="rId15"/>
    <p:sldId id="274" r:id="rId16"/>
    <p:sldId id="275" r:id="rId17"/>
    <p:sldId id="277" r:id="rId18"/>
    <p:sldId id="278" r:id="rId19"/>
    <p:sldId id="276" r:id="rId20"/>
  </p:sldIdLst>
  <p:sldSz cx="18288000" cy="10287000"/>
  <p:notesSz cx="6858000" cy="9144000"/>
  <p:embeddedFontLst>
    <p:embeddedFont>
      <p:font typeface="Anton" pitchFamily="2" charset="77"/>
      <p:regular r:id="rId21"/>
    </p:embeddedFont>
    <p:embeddedFont>
      <p:font typeface="Telegraf" pitchFamily="2" charset="77"/>
      <p:regular r:id="rId22"/>
    </p:embeddedFont>
    <p:embeddedFont>
      <p:font typeface="Telegraf Bold"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6E28E-B720-1A4D-B069-60BEDBDF0C61}" v="688" dt="2026-06-12T15:37:50.147"/>
    <p1510:client id="{D1699A27-24A8-5344-949B-3DB5BAF10374}" v="25" dt="2026-06-12T13:37:56.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80" d="100"/>
          <a:sy n="80" d="100"/>
        </p:scale>
        <p:origin x="82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550AC53-CFF1-98CE-D943-1A5059A034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E90E91-D9C1-8417-0535-21467C488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602602"/>
            <a:ext cx="6172200" cy="9195318"/>
          </a:xfrm>
          <a:prstGeom prst="rect">
            <a:avLst/>
          </a:prstGeom>
        </p:spPr>
      </p:pic>
    </p:spTree>
    <p:extLst>
      <p:ext uri="{BB962C8B-B14F-4D97-AF65-F5344CB8AC3E}">
        <p14:creationId xmlns:p14="http://schemas.microsoft.com/office/powerpoint/2010/main" val="364765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685D95-36D5-404C-29D8-69618707C5F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8DEC140-ABB2-5D7C-2C5E-A02DEFBD2461}"/>
              </a:ext>
            </a:extLst>
          </p:cNvPr>
          <p:cNvPicPr>
            <a:picLocks noChangeAspect="1"/>
          </p:cNvPicPr>
          <p:nvPr/>
        </p:nvPicPr>
        <p:blipFill>
          <a:blip r:embed="rId2">
            <a:extLst>
              <a:ext uri="{28A0092B-C50C-407E-A947-70E740481C1C}">
                <a14:useLocalDpi xmlns:a14="http://schemas.microsoft.com/office/drawing/2010/main" val="0"/>
              </a:ext>
            </a:extLst>
          </a:blip>
          <a:srcRect t="3807" b="11939"/>
          <a:stretch>
            <a:fillRect/>
          </a:stretch>
        </p:blipFill>
        <p:spPr>
          <a:xfrm>
            <a:off x="20" y="1923"/>
            <a:ext cx="18287980" cy="10285077"/>
          </a:xfrm>
          <a:prstGeom prst="rect">
            <a:avLst/>
          </a:prstGeom>
        </p:spPr>
      </p:pic>
    </p:spTree>
    <p:extLst>
      <p:ext uri="{BB962C8B-B14F-4D97-AF65-F5344CB8AC3E}">
        <p14:creationId xmlns:p14="http://schemas.microsoft.com/office/powerpoint/2010/main" val="384122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AF2C699-7E2F-AEFE-0C42-278AFF32D7B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050AE85-9C82-7C15-3DFC-0825E089CB47}"/>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0CDF50C0-24E5-CAEA-9C8D-9A73B6A45C82}"/>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66FD716E-0EA7-ECFD-920D-01E18A8C0E3E}"/>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ACF39DD5-D244-A071-13A2-8428F5AB0BD0}"/>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Follow the examples God has given you</a:t>
            </a:r>
          </a:p>
        </p:txBody>
      </p:sp>
      <p:sp>
        <p:nvSpPr>
          <p:cNvPr id="9" name="TextBox 9">
            <a:extLst>
              <a:ext uri="{FF2B5EF4-FFF2-40B4-BE49-F238E27FC236}">
                <a16:creationId xmlns:a16="http://schemas.microsoft.com/office/drawing/2014/main" id="{2719F978-4CFB-C8A2-3F59-97A793D89BA0}"/>
              </a:ext>
            </a:extLst>
          </p:cNvPr>
          <p:cNvSpPr txBox="1"/>
          <p:nvPr/>
        </p:nvSpPr>
        <p:spPr>
          <a:xfrm>
            <a:off x="3127368" y="5143500"/>
            <a:ext cx="11811000" cy="2445221"/>
          </a:xfrm>
          <a:prstGeom prst="rect">
            <a:avLst/>
          </a:prstGeom>
        </p:spPr>
        <p:txBody>
          <a:bodyPr wrap="square" lIns="0" tIns="0" rIns="0" bIns="0" rtlCol="0" anchor="t">
            <a:spAutoFit/>
          </a:bodyPr>
          <a:lstStyle/>
          <a:p>
            <a:pPr algn="ctr">
              <a:lnSpc>
                <a:spcPts val="4800"/>
              </a:lnSpc>
              <a:spcBef>
                <a:spcPct val="0"/>
              </a:spcBef>
            </a:pPr>
            <a:r>
              <a:rPr lang="en-US" sz="6000" b="1">
                <a:solidFill>
                  <a:schemeClr val="bg1"/>
                </a:solidFill>
              </a:rPr>
              <a:t>“Follow my example, I endured persecution; yet the Lord rescued me from it all.”</a:t>
            </a:r>
            <a:endParaRPr lang="en-US" sz="6000">
              <a:solidFill>
                <a:schemeClr val="bg1"/>
              </a:solidFill>
            </a:endParaRPr>
          </a:p>
          <a:p>
            <a:pPr marL="0" lvl="0" indent="0" algn="ctr">
              <a:lnSpc>
                <a:spcPts val="3900"/>
              </a:lnSpc>
              <a:spcBef>
                <a:spcPct val="0"/>
              </a:spcBef>
            </a:pPr>
            <a:endParaRPr lang="en-US" sz="6600" b="1">
              <a:solidFill>
                <a:schemeClr val="bg1"/>
              </a:solidFill>
              <a:latin typeface="Telegraf Bold"/>
              <a:ea typeface="Telegraf Bold"/>
              <a:cs typeface="Telegraf Bold"/>
              <a:sym typeface="Telegraf Bold"/>
            </a:endParaRPr>
          </a:p>
        </p:txBody>
      </p:sp>
    </p:spTree>
    <p:extLst>
      <p:ext uri="{BB962C8B-B14F-4D97-AF65-F5344CB8AC3E}">
        <p14:creationId xmlns:p14="http://schemas.microsoft.com/office/powerpoint/2010/main" val="24021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0B3C05C-44E2-D0ED-531C-5F7776BF1EB9}"/>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840F9E7-4C0E-7DC3-0ABD-05ADCBFCF269}"/>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F465047C-A86E-BB3D-AFAD-1861AC5B1A0B}"/>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C74471CE-1693-3844-9638-F9FBE58CC847}"/>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351C3D7D-C758-9F60-205D-79435DEB6263}"/>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2 Timothy 3:12</a:t>
            </a:r>
          </a:p>
        </p:txBody>
      </p:sp>
      <p:sp>
        <p:nvSpPr>
          <p:cNvPr id="9" name="TextBox 9">
            <a:extLst>
              <a:ext uri="{FF2B5EF4-FFF2-40B4-BE49-F238E27FC236}">
                <a16:creationId xmlns:a16="http://schemas.microsoft.com/office/drawing/2014/main" id="{A445FA9E-5FA1-5720-77E1-BFE941A436DF}"/>
              </a:ext>
            </a:extLst>
          </p:cNvPr>
          <p:cNvSpPr txBox="1"/>
          <p:nvPr/>
        </p:nvSpPr>
        <p:spPr>
          <a:xfrm>
            <a:off x="3127368" y="5143500"/>
            <a:ext cx="11811000" cy="1829668"/>
          </a:xfrm>
          <a:prstGeom prst="rect">
            <a:avLst/>
          </a:prstGeom>
        </p:spPr>
        <p:txBody>
          <a:bodyPr wrap="square" lIns="0" tIns="0" rIns="0" bIns="0" rtlCol="0" anchor="t">
            <a:spAutoFit/>
          </a:bodyPr>
          <a:lstStyle/>
          <a:p>
            <a:pPr algn="ctr">
              <a:lnSpc>
                <a:spcPts val="4800"/>
              </a:lnSpc>
              <a:spcBef>
                <a:spcPct val="0"/>
              </a:spcBef>
            </a:pPr>
            <a:r>
              <a:rPr lang="en-US" sz="6000" b="1">
                <a:solidFill>
                  <a:schemeClr val="bg1"/>
                </a:solidFill>
              </a:rPr>
              <a:t>“Everyone who wants to live a godly life will be persecuted.”</a:t>
            </a:r>
            <a:endParaRPr lang="en-US" sz="6000">
              <a:solidFill>
                <a:schemeClr val="bg1"/>
              </a:solidFill>
            </a:endParaRPr>
          </a:p>
          <a:p>
            <a:pPr marL="0" lvl="0" indent="0" algn="ctr">
              <a:lnSpc>
                <a:spcPts val="3900"/>
              </a:lnSpc>
              <a:spcBef>
                <a:spcPct val="0"/>
              </a:spcBef>
            </a:pPr>
            <a:endParaRPr lang="en-US" sz="6600" b="1">
              <a:solidFill>
                <a:srgbClr val="FFFFFF"/>
              </a:solidFill>
              <a:latin typeface="Telegraf Bold"/>
              <a:ea typeface="Telegraf Bold"/>
              <a:cs typeface="Telegraf Bold"/>
              <a:sym typeface="Telegraf Bold"/>
            </a:endParaRPr>
          </a:p>
        </p:txBody>
      </p:sp>
    </p:spTree>
    <p:extLst>
      <p:ext uri="{BB962C8B-B14F-4D97-AF65-F5344CB8AC3E}">
        <p14:creationId xmlns:p14="http://schemas.microsoft.com/office/powerpoint/2010/main" val="149519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7E1EC03A-245E-E371-E464-74B8A7CD33F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13EA08D-F379-B823-477A-AFEACE034C32}"/>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B0E70287-B4A7-3430-0085-DCC398BFC917}"/>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C00AA3B9-F8A8-7532-2680-18047C481889}"/>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34A45BCD-4990-6776-3B7A-8D151138C31F}"/>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2 Timothy 3:15</a:t>
            </a:r>
          </a:p>
        </p:txBody>
      </p:sp>
      <p:sp>
        <p:nvSpPr>
          <p:cNvPr id="9" name="TextBox 9">
            <a:extLst>
              <a:ext uri="{FF2B5EF4-FFF2-40B4-BE49-F238E27FC236}">
                <a16:creationId xmlns:a16="http://schemas.microsoft.com/office/drawing/2014/main" id="{4CA2B8DC-E623-51D1-1AB5-848422BDB983}"/>
              </a:ext>
            </a:extLst>
          </p:cNvPr>
          <p:cNvSpPr txBox="1"/>
          <p:nvPr/>
        </p:nvSpPr>
        <p:spPr>
          <a:xfrm>
            <a:off x="1600200" y="5143500"/>
            <a:ext cx="14706600" cy="3163366"/>
          </a:xfrm>
          <a:prstGeom prst="rect">
            <a:avLst/>
          </a:prstGeom>
        </p:spPr>
        <p:txBody>
          <a:bodyPr wrap="square" lIns="0" tIns="0" rIns="0" bIns="0" rtlCol="0" anchor="t">
            <a:spAutoFit/>
          </a:bodyPr>
          <a:lstStyle/>
          <a:p>
            <a:pPr algn="ctr">
              <a:lnSpc>
                <a:spcPts val="5000"/>
              </a:lnSpc>
              <a:spcBef>
                <a:spcPct val="0"/>
              </a:spcBef>
            </a:pPr>
            <a:r>
              <a:rPr lang="en-US" sz="6000" b="1">
                <a:solidFill>
                  <a:schemeClr val="bg1"/>
                </a:solidFill>
              </a:rPr>
              <a:t>“And how from childhood you have been acquainted with the sacred writings, which are able to make you wise for salvation through faith in Christ Jesus.” </a:t>
            </a:r>
            <a:endParaRPr lang="en-US" sz="6000">
              <a:solidFill>
                <a:schemeClr val="bg1"/>
              </a:solidFill>
            </a:endParaRPr>
          </a:p>
          <a:p>
            <a:pPr marL="0" lvl="0" indent="0" algn="ctr">
              <a:lnSpc>
                <a:spcPts val="3900"/>
              </a:lnSpc>
              <a:spcBef>
                <a:spcPct val="0"/>
              </a:spcBef>
            </a:pPr>
            <a:endParaRPr lang="en-US" sz="6600" b="1">
              <a:solidFill>
                <a:srgbClr val="FFFFFF"/>
              </a:solidFill>
              <a:latin typeface="Telegraf Bold"/>
              <a:ea typeface="Telegraf Bold"/>
              <a:cs typeface="Telegraf Bold"/>
              <a:sym typeface="Telegraf Bold"/>
            </a:endParaRPr>
          </a:p>
        </p:txBody>
      </p:sp>
    </p:spTree>
    <p:extLst>
      <p:ext uri="{BB962C8B-B14F-4D97-AF65-F5344CB8AC3E}">
        <p14:creationId xmlns:p14="http://schemas.microsoft.com/office/powerpoint/2010/main" val="57026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3CC8B6EE-A561-F0FE-46B4-02A79D3741C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CA08EF9-2595-632F-FA78-C5A43FC30768}"/>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15683EB1-9757-2AC1-9352-5A3BBBDA3C4C}"/>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BEB50E84-98A5-8653-EBE4-9D89A25B7162}"/>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458A2BD1-5C01-0FFD-439D-926B71726B8D}"/>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Paul’s Confidence</a:t>
            </a:r>
          </a:p>
        </p:txBody>
      </p:sp>
      <p:sp>
        <p:nvSpPr>
          <p:cNvPr id="9" name="TextBox 9">
            <a:extLst>
              <a:ext uri="{FF2B5EF4-FFF2-40B4-BE49-F238E27FC236}">
                <a16:creationId xmlns:a16="http://schemas.microsoft.com/office/drawing/2014/main" id="{6ED7322F-6F89-B291-AE73-291F83753113}"/>
              </a:ext>
            </a:extLst>
          </p:cNvPr>
          <p:cNvSpPr txBox="1"/>
          <p:nvPr/>
        </p:nvSpPr>
        <p:spPr>
          <a:xfrm>
            <a:off x="1600200" y="5143500"/>
            <a:ext cx="14706600" cy="2522165"/>
          </a:xfrm>
          <a:prstGeom prst="rect">
            <a:avLst/>
          </a:prstGeom>
        </p:spPr>
        <p:txBody>
          <a:bodyPr wrap="square" lIns="0" tIns="0" rIns="0" bIns="0" rtlCol="0" anchor="t">
            <a:spAutoFit/>
          </a:bodyPr>
          <a:lstStyle/>
          <a:p>
            <a:pPr marL="1143000" indent="-1143000" algn="ctr">
              <a:lnSpc>
                <a:spcPts val="5000"/>
              </a:lnSpc>
              <a:spcBef>
                <a:spcPct val="0"/>
              </a:spcBef>
              <a:buAutoNum type="arabicPeriod"/>
            </a:pPr>
            <a:r>
              <a:rPr lang="en-US" sz="6000" b="1">
                <a:solidFill>
                  <a:schemeClr val="bg1"/>
                </a:solidFill>
              </a:rPr>
              <a:t>Timothy has and follows examples.</a:t>
            </a:r>
          </a:p>
          <a:p>
            <a:pPr marL="1143000" indent="-1143000" algn="ctr">
              <a:lnSpc>
                <a:spcPts val="5000"/>
              </a:lnSpc>
              <a:spcBef>
                <a:spcPct val="0"/>
              </a:spcBef>
              <a:buAutoNum type="arabicPeriod"/>
            </a:pPr>
            <a:endParaRPr lang="en-US" sz="6000" b="1">
              <a:solidFill>
                <a:schemeClr val="bg1"/>
              </a:solidFill>
            </a:endParaRPr>
          </a:p>
          <a:p>
            <a:pPr marL="1143000" indent="-1143000" algn="ctr">
              <a:lnSpc>
                <a:spcPts val="5000"/>
              </a:lnSpc>
              <a:spcBef>
                <a:spcPct val="0"/>
              </a:spcBef>
              <a:buAutoNum type="arabicPeriod"/>
            </a:pPr>
            <a:r>
              <a:rPr lang="en-US" sz="6000" b="1">
                <a:solidFill>
                  <a:schemeClr val="bg1"/>
                </a:solidFill>
              </a:rPr>
              <a:t>Timothy has and follows God’s word.</a:t>
            </a:r>
            <a:endParaRPr lang="en-US" sz="6000">
              <a:solidFill>
                <a:schemeClr val="bg1"/>
              </a:solidFill>
            </a:endParaRPr>
          </a:p>
          <a:p>
            <a:pPr marL="0" lvl="0" indent="0" algn="ctr">
              <a:lnSpc>
                <a:spcPts val="3900"/>
              </a:lnSpc>
              <a:spcBef>
                <a:spcPct val="0"/>
              </a:spcBef>
            </a:pPr>
            <a:endParaRPr lang="en-US" sz="6600" b="1">
              <a:solidFill>
                <a:srgbClr val="FFFFFF"/>
              </a:solidFill>
              <a:latin typeface="Telegraf Bold"/>
              <a:ea typeface="Telegraf Bold"/>
              <a:cs typeface="Telegraf Bold"/>
              <a:sym typeface="Telegraf Bold"/>
            </a:endParaRPr>
          </a:p>
        </p:txBody>
      </p:sp>
    </p:spTree>
    <p:extLst>
      <p:ext uri="{BB962C8B-B14F-4D97-AF65-F5344CB8AC3E}">
        <p14:creationId xmlns:p14="http://schemas.microsoft.com/office/powerpoint/2010/main" val="226901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3FC71F2-4978-5A61-8E4A-495D4A12BAC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09F2E30-C48A-F7CD-145A-19EBD2A3178C}"/>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01461FC3-0E37-7D4F-42EE-C9AE35C4577F}"/>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8E9B5567-2073-EFDB-1F1D-F33D677CF9B6}"/>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8B3A7666-2487-27BB-4ABD-144F11D162E5}"/>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2 Timothy 3:16-17</a:t>
            </a:r>
          </a:p>
        </p:txBody>
      </p:sp>
      <p:sp>
        <p:nvSpPr>
          <p:cNvPr id="9" name="TextBox 9">
            <a:extLst>
              <a:ext uri="{FF2B5EF4-FFF2-40B4-BE49-F238E27FC236}">
                <a16:creationId xmlns:a16="http://schemas.microsoft.com/office/drawing/2014/main" id="{A8D53916-59D2-3545-AC06-AB0CBDFF7BC7}"/>
              </a:ext>
            </a:extLst>
          </p:cNvPr>
          <p:cNvSpPr txBox="1"/>
          <p:nvPr/>
        </p:nvSpPr>
        <p:spPr>
          <a:xfrm>
            <a:off x="1600200" y="5143500"/>
            <a:ext cx="14706600" cy="4599657"/>
          </a:xfrm>
          <a:prstGeom prst="rect">
            <a:avLst/>
          </a:prstGeom>
        </p:spPr>
        <p:txBody>
          <a:bodyPr wrap="square" lIns="0" tIns="0" rIns="0" bIns="0" rtlCol="0" anchor="t">
            <a:spAutoFit/>
          </a:bodyPr>
          <a:lstStyle/>
          <a:p>
            <a:pPr lvl="0" algn="ctr">
              <a:lnSpc>
                <a:spcPts val="3900"/>
              </a:lnSpc>
              <a:spcBef>
                <a:spcPct val="0"/>
              </a:spcBef>
            </a:pPr>
            <a:r>
              <a:rPr lang="en-US" sz="6600" b="1">
                <a:solidFill>
                  <a:srgbClr val="FFFFFF"/>
                </a:solidFill>
                <a:latin typeface="Telegraf Bold"/>
                <a:ea typeface="Telegraf Bold"/>
                <a:cs typeface="Telegraf Bold"/>
                <a:sym typeface="Telegraf Bold"/>
              </a:rPr>
              <a:t>Scripture’s origin</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Scripture’s Usefulness</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Scripture’s Impact</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p:txBody>
      </p:sp>
    </p:spTree>
    <p:extLst>
      <p:ext uri="{BB962C8B-B14F-4D97-AF65-F5344CB8AC3E}">
        <p14:creationId xmlns:p14="http://schemas.microsoft.com/office/powerpoint/2010/main" val="85797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39839FC-5BF7-33DE-233E-F7B742C9DB5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A57C024-F810-8FFF-CAA5-0FDB25D0F540}"/>
              </a:ext>
            </a:extLst>
          </p:cNvPr>
          <p:cNvGrpSpPr/>
          <p:nvPr/>
        </p:nvGrpSpPr>
        <p:grpSpPr>
          <a:xfrm>
            <a:off x="-457200" y="688275"/>
            <a:ext cx="18510263" cy="2105618"/>
            <a:chOff x="0" y="0"/>
            <a:chExt cx="4875131" cy="554566"/>
          </a:xfrm>
        </p:grpSpPr>
        <p:sp>
          <p:nvSpPr>
            <p:cNvPr id="4" name="Freeform 4">
              <a:extLst>
                <a:ext uri="{FF2B5EF4-FFF2-40B4-BE49-F238E27FC236}">
                  <a16:creationId xmlns:a16="http://schemas.microsoft.com/office/drawing/2014/main" id="{BC918588-ECE1-EC83-0337-0F04A7F7DFBE}"/>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3F9B1B3C-CDFB-F305-6A08-CC325934D093}"/>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8C18C575-06DB-B0F5-8A4C-C7D33D6C6908}"/>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Scripture’s Origin</a:t>
            </a:r>
          </a:p>
        </p:txBody>
      </p:sp>
      <p:sp>
        <p:nvSpPr>
          <p:cNvPr id="9" name="TextBox 9">
            <a:extLst>
              <a:ext uri="{FF2B5EF4-FFF2-40B4-BE49-F238E27FC236}">
                <a16:creationId xmlns:a16="http://schemas.microsoft.com/office/drawing/2014/main" id="{D8E5C30F-C00D-5BE1-A6C1-14B1364AF659}"/>
              </a:ext>
            </a:extLst>
          </p:cNvPr>
          <p:cNvSpPr txBox="1"/>
          <p:nvPr/>
        </p:nvSpPr>
        <p:spPr>
          <a:xfrm>
            <a:off x="1790700" y="5156200"/>
            <a:ext cx="14706600" cy="645946"/>
          </a:xfrm>
          <a:prstGeom prst="rect">
            <a:avLst/>
          </a:prstGeom>
        </p:spPr>
        <p:txBody>
          <a:bodyPr wrap="square" lIns="0" tIns="0" rIns="0" bIns="0" rtlCol="0" anchor="t">
            <a:spAutoFit/>
          </a:bodyPr>
          <a:lstStyle/>
          <a:p>
            <a:pPr lvl="0" algn="ctr">
              <a:lnSpc>
                <a:spcPts val="3900"/>
              </a:lnSpc>
              <a:spcBef>
                <a:spcPct val="0"/>
              </a:spcBef>
            </a:pPr>
            <a:r>
              <a:rPr lang="en-US" sz="8000" b="1">
                <a:solidFill>
                  <a:srgbClr val="FFFFFF"/>
                </a:solidFill>
                <a:latin typeface="Telegraf Bold"/>
                <a:ea typeface="Telegraf Bold"/>
                <a:cs typeface="Telegraf Bold"/>
                <a:sym typeface="Telegraf Bold"/>
              </a:rPr>
              <a:t>God Breathed</a:t>
            </a:r>
          </a:p>
        </p:txBody>
      </p:sp>
    </p:spTree>
    <p:extLst>
      <p:ext uri="{BB962C8B-B14F-4D97-AF65-F5344CB8AC3E}">
        <p14:creationId xmlns:p14="http://schemas.microsoft.com/office/powerpoint/2010/main" val="133489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7432804-D820-706F-40C5-F7C2F2C224E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A02547C-8176-8090-ECF0-71D47FB17ABB}"/>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33B4E8DD-FBD6-5215-3018-20777B552764}"/>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58C54807-50B9-2637-5231-7F4292CCDD6B}"/>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A03489D5-3A52-9DC2-4B6F-7275C38D51DB}"/>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Scripture’s Usefulness</a:t>
            </a:r>
          </a:p>
        </p:txBody>
      </p:sp>
      <p:sp>
        <p:nvSpPr>
          <p:cNvPr id="9" name="TextBox 9">
            <a:extLst>
              <a:ext uri="{FF2B5EF4-FFF2-40B4-BE49-F238E27FC236}">
                <a16:creationId xmlns:a16="http://schemas.microsoft.com/office/drawing/2014/main" id="{41B0C2AD-8D24-CAB4-FC2D-A22C9D87A685}"/>
              </a:ext>
            </a:extLst>
          </p:cNvPr>
          <p:cNvSpPr txBox="1"/>
          <p:nvPr/>
        </p:nvSpPr>
        <p:spPr>
          <a:xfrm>
            <a:off x="1679568" y="3730926"/>
            <a:ext cx="14706600" cy="5599931"/>
          </a:xfrm>
          <a:prstGeom prst="rect">
            <a:avLst/>
          </a:prstGeom>
        </p:spPr>
        <p:txBody>
          <a:bodyPr wrap="square" lIns="0" tIns="0" rIns="0" bIns="0" rtlCol="0" anchor="t">
            <a:spAutoFit/>
          </a:bodyPr>
          <a:lstStyle/>
          <a:p>
            <a:pPr lvl="0" algn="ctr">
              <a:lnSpc>
                <a:spcPts val="3900"/>
              </a:lnSpc>
              <a:spcBef>
                <a:spcPct val="0"/>
              </a:spcBef>
            </a:pPr>
            <a:r>
              <a:rPr lang="en-US" sz="6600" b="1">
                <a:solidFill>
                  <a:srgbClr val="FFFFFF"/>
                </a:solidFill>
                <a:latin typeface="Telegraf Bold"/>
                <a:ea typeface="Telegraf Bold"/>
                <a:cs typeface="Telegraf Bold"/>
                <a:sym typeface="Telegraf Bold"/>
              </a:rPr>
              <a:t>Teaching</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Reproof</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Correction</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Training in righteousness</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p:txBody>
      </p:sp>
    </p:spTree>
    <p:extLst>
      <p:ext uri="{BB962C8B-B14F-4D97-AF65-F5344CB8AC3E}">
        <p14:creationId xmlns:p14="http://schemas.microsoft.com/office/powerpoint/2010/main" val="70802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2FD2BD3-683B-8680-CA3A-6BCF54DED29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FD41588-BCD0-BA5B-7FE6-A15C226C05FF}"/>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610AE379-F3FF-91F9-46B7-E04D82DAA64F}"/>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EE08D452-4214-8CB3-0A86-D6FF3FAEE867}"/>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53A31730-FE0A-8A5A-D8C3-070049B121E3}"/>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Scripture’s Impact</a:t>
            </a:r>
          </a:p>
        </p:txBody>
      </p:sp>
      <p:sp>
        <p:nvSpPr>
          <p:cNvPr id="9" name="TextBox 9">
            <a:extLst>
              <a:ext uri="{FF2B5EF4-FFF2-40B4-BE49-F238E27FC236}">
                <a16:creationId xmlns:a16="http://schemas.microsoft.com/office/drawing/2014/main" id="{697BA498-987B-DA6D-12D5-BBC741FE6391}"/>
              </a:ext>
            </a:extLst>
          </p:cNvPr>
          <p:cNvSpPr txBox="1"/>
          <p:nvPr/>
        </p:nvSpPr>
        <p:spPr>
          <a:xfrm>
            <a:off x="1679568" y="3730926"/>
            <a:ext cx="14706600" cy="3099246"/>
          </a:xfrm>
          <a:prstGeom prst="rect">
            <a:avLst/>
          </a:prstGeom>
        </p:spPr>
        <p:txBody>
          <a:bodyPr wrap="square" lIns="0" tIns="0" rIns="0" bIns="0" rtlCol="0" anchor="t">
            <a:spAutoFit/>
          </a:bodyPr>
          <a:lstStyle/>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Complete</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Fully equipped</a:t>
            </a:r>
          </a:p>
        </p:txBody>
      </p:sp>
    </p:spTree>
    <p:extLst>
      <p:ext uri="{BB962C8B-B14F-4D97-AF65-F5344CB8AC3E}">
        <p14:creationId xmlns:p14="http://schemas.microsoft.com/office/powerpoint/2010/main" val="2284181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A7D64F3-1227-DC29-F75C-5DB9D376CB8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994E972-5ABA-B549-2664-11AE60E4A80A}"/>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BECA7C88-2D21-0897-A125-6EDFB422F5FC}"/>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3806E657-9D08-F25D-62E4-39CF2BC04AA8}"/>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407177AE-462D-B18F-1DD5-790D05F75BB4}"/>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Finish Well</a:t>
            </a:r>
          </a:p>
        </p:txBody>
      </p:sp>
      <p:sp>
        <p:nvSpPr>
          <p:cNvPr id="9" name="TextBox 9">
            <a:extLst>
              <a:ext uri="{FF2B5EF4-FFF2-40B4-BE49-F238E27FC236}">
                <a16:creationId xmlns:a16="http://schemas.microsoft.com/office/drawing/2014/main" id="{DB289BE3-3D9A-210C-25A2-66B7130FBC00}"/>
              </a:ext>
            </a:extLst>
          </p:cNvPr>
          <p:cNvSpPr txBox="1"/>
          <p:nvPr/>
        </p:nvSpPr>
        <p:spPr>
          <a:xfrm>
            <a:off x="1600200" y="5143500"/>
            <a:ext cx="14706600" cy="3407023"/>
          </a:xfrm>
          <a:prstGeom prst="rect">
            <a:avLst/>
          </a:prstGeom>
        </p:spPr>
        <p:txBody>
          <a:bodyPr wrap="square" lIns="0" tIns="0" rIns="0" bIns="0" rtlCol="0" anchor="t">
            <a:spAutoFit/>
          </a:bodyPr>
          <a:lstStyle/>
          <a:p>
            <a:pPr lvl="0" algn="ctr">
              <a:lnSpc>
                <a:spcPts val="5100"/>
              </a:lnSpc>
              <a:spcBef>
                <a:spcPct val="0"/>
              </a:spcBef>
            </a:pPr>
            <a:r>
              <a:rPr lang="en-US" sz="6600" b="1">
                <a:solidFill>
                  <a:srgbClr val="FFFFFF"/>
                </a:solidFill>
                <a:latin typeface="Telegraf Bold"/>
                <a:ea typeface="Telegraf Bold"/>
                <a:cs typeface="Telegraf Bold"/>
                <a:sym typeface="Telegraf Bold"/>
              </a:rPr>
              <a:t>Make the most of the examples God has given you.</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a:p>
            <a:pPr lvl="0" algn="ctr">
              <a:lnSpc>
                <a:spcPts val="3900"/>
              </a:lnSpc>
              <a:spcBef>
                <a:spcPct val="0"/>
              </a:spcBef>
            </a:pPr>
            <a:r>
              <a:rPr lang="en-US" sz="6600" b="1">
                <a:solidFill>
                  <a:srgbClr val="FFFFFF"/>
                </a:solidFill>
                <a:latin typeface="Telegraf Bold"/>
                <a:ea typeface="Telegraf Bold"/>
                <a:cs typeface="Telegraf Bold"/>
                <a:sym typeface="Telegraf Bold"/>
              </a:rPr>
              <a:t>Be faithful to stay in God’s word.</a:t>
            </a:r>
          </a:p>
          <a:p>
            <a:pPr lvl="0" algn="ctr">
              <a:lnSpc>
                <a:spcPts val="3900"/>
              </a:lnSpc>
              <a:spcBef>
                <a:spcPct val="0"/>
              </a:spcBef>
            </a:pPr>
            <a:endParaRPr lang="en-US" sz="6600" b="1">
              <a:solidFill>
                <a:srgbClr val="FFFFFF"/>
              </a:solidFill>
              <a:latin typeface="Telegraf Bold"/>
              <a:ea typeface="Telegraf Bold"/>
              <a:cs typeface="Telegraf Bold"/>
              <a:sym typeface="Telegraf Bold"/>
            </a:endParaRPr>
          </a:p>
        </p:txBody>
      </p:sp>
    </p:spTree>
    <p:extLst>
      <p:ext uri="{BB962C8B-B14F-4D97-AF65-F5344CB8AC3E}">
        <p14:creationId xmlns:p14="http://schemas.microsoft.com/office/powerpoint/2010/main" val="14856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222263" y="587967"/>
            <a:ext cx="18510263" cy="2105618"/>
            <a:chOff x="0" y="0"/>
            <a:chExt cx="4875131" cy="554566"/>
          </a:xfrm>
        </p:grpSpPr>
        <p:sp>
          <p:nvSpPr>
            <p:cNvPr id="4" name="Freeform 4"/>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917568" y="700975"/>
            <a:ext cx="16230600" cy="1708151"/>
          </a:xfrm>
          <a:prstGeom prst="rect">
            <a:avLst/>
          </a:prstGeom>
        </p:spPr>
        <p:txBody>
          <a:bodyPr lIns="0" tIns="0" rIns="0" bIns="0" rtlCol="0" anchor="t">
            <a:spAutoFit/>
          </a:bodyPr>
          <a:lstStyle/>
          <a:p>
            <a:pPr algn="ctr">
              <a:lnSpc>
                <a:spcPts val="13999"/>
              </a:lnSpc>
            </a:pPr>
            <a:r>
              <a:rPr lang="en-US" sz="9999">
                <a:solidFill>
                  <a:srgbClr val="9B7D4C"/>
                </a:solidFill>
                <a:latin typeface="Anton"/>
                <a:ea typeface="Anton"/>
                <a:cs typeface="Anton"/>
                <a:sym typeface="Anton"/>
              </a:rPr>
              <a:t>General Revelation</a:t>
            </a:r>
          </a:p>
        </p:txBody>
      </p:sp>
      <p:sp>
        <p:nvSpPr>
          <p:cNvPr id="7" name="TextBox 7"/>
          <p:cNvSpPr txBox="1"/>
          <p:nvPr/>
        </p:nvSpPr>
        <p:spPr>
          <a:xfrm>
            <a:off x="10134600" y="4406265"/>
            <a:ext cx="7177512" cy="5094921"/>
          </a:xfrm>
          <a:prstGeom prst="rect">
            <a:avLst/>
          </a:prstGeom>
        </p:spPr>
        <p:txBody>
          <a:bodyPr wrap="square" lIns="0" tIns="0" rIns="0" bIns="0" rtlCol="0" anchor="t">
            <a:spAutoFit/>
          </a:bodyPr>
          <a:lstStyle/>
          <a:p>
            <a:pPr marL="226695" lvl="1" algn="ctr">
              <a:lnSpc>
                <a:spcPts val="3740"/>
              </a:lnSpc>
            </a:pPr>
            <a:r>
              <a:rPr lang="en-US" sz="4000" b="1">
                <a:solidFill>
                  <a:schemeClr val="bg1"/>
                </a:solidFill>
              </a:rPr>
              <a:t>The heavens declare the glory of God; the skies proclaim the work of his hands. Day after day they pour forth speech; night after night they display knowledge. There is no speech or language where their voice is not heard. Their voice goes out into all the earth, their words to the ends of the world. </a:t>
            </a:r>
            <a:endParaRPr lang="en-US" sz="4000">
              <a:solidFill>
                <a:schemeClr val="bg1"/>
              </a:solidFill>
            </a:endParaRPr>
          </a:p>
          <a:p>
            <a:pPr marL="226695" lvl="1" algn="just">
              <a:lnSpc>
                <a:spcPts val="2940"/>
              </a:lnSpc>
            </a:pPr>
            <a:endParaRPr lang="en-US" sz="2100">
              <a:solidFill>
                <a:srgbClr val="FFFFFF"/>
              </a:solidFill>
              <a:latin typeface="Telegraf"/>
              <a:ea typeface="Telegraf"/>
              <a:cs typeface="Telegraf"/>
              <a:sym typeface="Telegraf"/>
            </a:endParaRPr>
          </a:p>
        </p:txBody>
      </p:sp>
      <p:sp>
        <p:nvSpPr>
          <p:cNvPr id="8" name="TextBox 8"/>
          <p:cNvSpPr txBox="1"/>
          <p:nvPr/>
        </p:nvSpPr>
        <p:spPr>
          <a:xfrm>
            <a:off x="975888" y="4076700"/>
            <a:ext cx="8777712" cy="6043899"/>
          </a:xfrm>
          <a:prstGeom prst="rect">
            <a:avLst/>
          </a:prstGeom>
        </p:spPr>
        <p:txBody>
          <a:bodyPr wrap="square" lIns="0" tIns="0" rIns="0" bIns="0" rtlCol="0" anchor="t">
            <a:spAutoFit/>
          </a:bodyPr>
          <a:lstStyle/>
          <a:p>
            <a:pPr algn="ctr">
              <a:lnSpc>
                <a:spcPts val="3740"/>
              </a:lnSpc>
            </a:pPr>
            <a:r>
              <a:rPr lang="en-US" sz="4000" b="1">
                <a:solidFill>
                  <a:schemeClr val="bg1"/>
                </a:solidFill>
                <a:ea typeface="Palatino" pitchFamily="2" charset="77"/>
              </a:rPr>
              <a:t>The wrath of God is being revealed from heaven against all the godlessness and wickedness of men who suppress the truth by their wickedness,  since what may be known about God is plain to them, because God has made it plain to them. For since the creation of the world God’s invisible qualities—his eternal power and divine nature—have been clearly seen, being understood from what has been made, so that men are without excuse.</a:t>
            </a:r>
            <a:endParaRPr lang="en-US" sz="4000">
              <a:solidFill>
                <a:schemeClr val="bg1"/>
              </a:solidFill>
              <a:ea typeface="Palatino" pitchFamily="2" charset="77"/>
            </a:endParaRPr>
          </a:p>
          <a:p>
            <a:pPr algn="just">
              <a:lnSpc>
                <a:spcPts val="2940"/>
              </a:lnSpc>
            </a:pPr>
            <a:endParaRPr lang="en-US" sz="2100">
              <a:solidFill>
                <a:srgbClr val="FFFFFF"/>
              </a:solidFill>
              <a:latin typeface="Telegraf"/>
              <a:ea typeface="Telegraf"/>
              <a:cs typeface="Telegraf"/>
              <a:sym typeface="Telegraf"/>
            </a:endParaRPr>
          </a:p>
        </p:txBody>
      </p:sp>
      <p:sp>
        <p:nvSpPr>
          <p:cNvPr id="9" name="TextBox 9"/>
          <p:cNvSpPr txBox="1"/>
          <p:nvPr/>
        </p:nvSpPr>
        <p:spPr>
          <a:xfrm>
            <a:off x="2823689" y="3320940"/>
            <a:ext cx="5082109" cy="510524"/>
          </a:xfrm>
          <a:prstGeom prst="rect">
            <a:avLst/>
          </a:prstGeom>
        </p:spPr>
        <p:txBody>
          <a:bodyPr lIns="0" tIns="0" rIns="0" bIns="0" rtlCol="0" anchor="t">
            <a:spAutoFit/>
          </a:bodyPr>
          <a:lstStyle/>
          <a:p>
            <a:pPr marL="0" lvl="0" indent="0" algn="ctr">
              <a:lnSpc>
                <a:spcPts val="3900"/>
              </a:lnSpc>
              <a:spcBef>
                <a:spcPct val="0"/>
              </a:spcBef>
            </a:pPr>
            <a:r>
              <a:rPr lang="en-US" sz="4000" b="1">
                <a:solidFill>
                  <a:srgbClr val="FFFFFF"/>
                </a:solidFill>
                <a:latin typeface="Telegraf Bold"/>
                <a:ea typeface="Telegraf Bold"/>
                <a:cs typeface="Telegraf Bold"/>
                <a:sym typeface="Telegraf Bold"/>
              </a:rPr>
              <a:t>Romans 1:18-20</a:t>
            </a:r>
          </a:p>
        </p:txBody>
      </p:sp>
      <p:sp>
        <p:nvSpPr>
          <p:cNvPr id="11" name="TextBox 11"/>
          <p:cNvSpPr txBox="1"/>
          <p:nvPr/>
        </p:nvSpPr>
        <p:spPr>
          <a:xfrm>
            <a:off x="11377093" y="3566176"/>
            <a:ext cx="4921286" cy="510524"/>
          </a:xfrm>
          <a:prstGeom prst="rect">
            <a:avLst/>
          </a:prstGeom>
        </p:spPr>
        <p:txBody>
          <a:bodyPr lIns="0" tIns="0" rIns="0" bIns="0" rtlCol="0" anchor="t">
            <a:spAutoFit/>
          </a:bodyPr>
          <a:lstStyle/>
          <a:p>
            <a:pPr marL="0" lvl="0" indent="0" algn="ctr">
              <a:lnSpc>
                <a:spcPts val="3900"/>
              </a:lnSpc>
              <a:spcBef>
                <a:spcPct val="0"/>
              </a:spcBef>
            </a:pPr>
            <a:r>
              <a:rPr lang="en-US" sz="4000" b="1">
                <a:solidFill>
                  <a:srgbClr val="FFFFFF"/>
                </a:solidFill>
                <a:latin typeface="Telegraf Bold"/>
                <a:ea typeface="Telegraf Bold"/>
                <a:cs typeface="Telegraf Bold"/>
                <a:sym typeface="Telegraf Bold"/>
              </a:rPr>
              <a:t>Psalms 19:1-4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27CDEDA2-4DE3-7D8E-D40E-C73BB1B5FFE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5900A6E-CC0D-6ADA-3C76-131065F0CF6C}"/>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D84AE105-A9E4-EFE7-F08A-0894B60F1F35}"/>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9849C582-2B5C-9B7F-DA2F-FBA7D2BB6D3D}"/>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A3E94C50-966D-6311-54AA-08289E93251B}"/>
              </a:ext>
            </a:extLst>
          </p:cNvPr>
          <p:cNvSpPr txBox="1"/>
          <p:nvPr/>
        </p:nvSpPr>
        <p:spPr>
          <a:xfrm>
            <a:off x="917568" y="700975"/>
            <a:ext cx="16230600" cy="1708151"/>
          </a:xfrm>
          <a:prstGeom prst="rect">
            <a:avLst/>
          </a:prstGeom>
        </p:spPr>
        <p:txBody>
          <a:bodyPr lIns="0" tIns="0" rIns="0" bIns="0" rtlCol="0" anchor="t">
            <a:spAutoFit/>
          </a:bodyPr>
          <a:lstStyle/>
          <a:p>
            <a:pPr algn="ctr">
              <a:lnSpc>
                <a:spcPts val="13999"/>
              </a:lnSpc>
            </a:pPr>
            <a:r>
              <a:rPr lang="en-US" sz="9999">
                <a:solidFill>
                  <a:srgbClr val="9B7D4C"/>
                </a:solidFill>
                <a:latin typeface="Anton"/>
                <a:ea typeface="Anton"/>
                <a:cs typeface="Anton"/>
                <a:sym typeface="Anton"/>
              </a:rPr>
              <a:t>General Revelation</a:t>
            </a:r>
          </a:p>
        </p:txBody>
      </p:sp>
      <p:sp>
        <p:nvSpPr>
          <p:cNvPr id="7" name="TextBox 7">
            <a:extLst>
              <a:ext uri="{FF2B5EF4-FFF2-40B4-BE49-F238E27FC236}">
                <a16:creationId xmlns:a16="http://schemas.microsoft.com/office/drawing/2014/main" id="{141E8FE7-825C-C11C-68AF-F91687035D70}"/>
              </a:ext>
            </a:extLst>
          </p:cNvPr>
          <p:cNvSpPr txBox="1"/>
          <p:nvPr/>
        </p:nvSpPr>
        <p:spPr>
          <a:xfrm>
            <a:off x="10363200" y="4406265"/>
            <a:ext cx="6948912" cy="2247988"/>
          </a:xfrm>
          <a:prstGeom prst="rect">
            <a:avLst/>
          </a:prstGeom>
        </p:spPr>
        <p:txBody>
          <a:bodyPr wrap="square" lIns="0" tIns="0" rIns="0" bIns="0" rtlCol="0" anchor="t">
            <a:spAutoFit/>
          </a:bodyPr>
          <a:lstStyle/>
          <a:p>
            <a:pPr marL="226695" lvl="1" algn="ctr">
              <a:lnSpc>
                <a:spcPts val="3740"/>
              </a:lnSpc>
            </a:pPr>
            <a:r>
              <a:rPr lang="en-US" sz="4000" b="1">
                <a:solidFill>
                  <a:schemeClr val="bg1"/>
                </a:solidFill>
              </a:rPr>
              <a:t>He has also set eternity in the hearts of men; yet they cannot fathom what God has done from beginning to end.</a:t>
            </a:r>
            <a:endParaRPr lang="en-US" sz="4000">
              <a:solidFill>
                <a:schemeClr val="bg1"/>
              </a:solidFill>
            </a:endParaRPr>
          </a:p>
          <a:p>
            <a:pPr marL="226695" lvl="1" algn="just">
              <a:lnSpc>
                <a:spcPts val="2940"/>
              </a:lnSpc>
            </a:pPr>
            <a:endParaRPr lang="en-US" sz="2100">
              <a:solidFill>
                <a:srgbClr val="FFFFFF"/>
              </a:solidFill>
              <a:latin typeface="Telegraf"/>
              <a:ea typeface="Telegraf"/>
              <a:cs typeface="Telegraf"/>
              <a:sym typeface="Telegraf"/>
            </a:endParaRPr>
          </a:p>
        </p:txBody>
      </p:sp>
      <p:sp>
        <p:nvSpPr>
          <p:cNvPr id="8" name="TextBox 8">
            <a:extLst>
              <a:ext uri="{FF2B5EF4-FFF2-40B4-BE49-F238E27FC236}">
                <a16:creationId xmlns:a16="http://schemas.microsoft.com/office/drawing/2014/main" id="{C54A14BB-EFA6-24D1-E714-7DEBB42553E5}"/>
              </a:ext>
            </a:extLst>
          </p:cNvPr>
          <p:cNvSpPr txBox="1"/>
          <p:nvPr/>
        </p:nvSpPr>
        <p:spPr>
          <a:xfrm>
            <a:off x="975888" y="4406265"/>
            <a:ext cx="7787112" cy="5171865"/>
          </a:xfrm>
          <a:prstGeom prst="rect">
            <a:avLst/>
          </a:prstGeom>
        </p:spPr>
        <p:txBody>
          <a:bodyPr wrap="square" lIns="0" tIns="0" rIns="0" bIns="0" rtlCol="0" anchor="t">
            <a:spAutoFit/>
          </a:bodyPr>
          <a:lstStyle/>
          <a:p>
            <a:pPr algn="ctr">
              <a:lnSpc>
                <a:spcPts val="3700"/>
              </a:lnSpc>
            </a:pPr>
            <a:r>
              <a:rPr lang="en-US" sz="4000" b="1">
                <a:solidFill>
                  <a:schemeClr val="bg1"/>
                </a:solidFill>
              </a:rPr>
              <a:t>Indeed, when Gentiles, who do not have the law, do by nature things required by the law, they are a law for themselves, even though they do not have the law, since they show that the requirements of the law are written on their hearts, their consciences also bearing witness, and their thoughts now accusing, now even defending them.</a:t>
            </a:r>
            <a:endParaRPr lang="en-US" sz="4000">
              <a:solidFill>
                <a:schemeClr val="bg1"/>
              </a:solidFill>
            </a:endParaRPr>
          </a:p>
          <a:p>
            <a:pPr algn="just">
              <a:lnSpc>
                <a:spcPts val="3700"/>
              </a:lnSpc>
            </a:pPr>
            <a:endParaRPr lang="en-US" sz="2100">
              <a:solidFill>
                <a:schemeClr val="bg1"/>
              </a:solidFill>
              <a:latin typeface="Telegraf"/>
              <a:ea typeface="Telegraf"/>
              <a:cs typeface="Telegraf"/>
              <a:sym typeface="Telegraf"/>
            </a:endParaRPr>
          </a:p>
        </p:txBody>
      </p:sp>
      <p:sp>
        <p:nvSpPr>
          <p:cNvPr id="9" name="TextBox 9">
            <a:extLst>
              <a:ext uri="{FF2B5EF4-FFF2-40B4-BE49-F238E27FC236}">
                <a16:creationId xmlns:a16="http://schemas.microsoft.com/office/drawing/2014/main" id="{9B5107AD-C1E9-450F-1957-F15E03A55077}"/>
              </a:ext>
            </a:extLst>
          </p:cNvPr>
          <p:cNvSpPr txBox="1"/>
          <p:nvPr/>
        </p:nvSpPr>
        <p:spPr>
          <a:xfrm>
            <a:off x="2328389" y="3416080"/>
            <a:ext cx="5082109" cy="510524"/>
          </a:xfrm>
          <a:prstGeom prst="rect">
            <a:avLst/>
          </a:prstGeom>
        </p:spPr>
        <p:txBody>
          <a:bodyPr lIns="0" tIns="0" rIns="0" bIns="0" rtlCol="0" anchor="t">
            <a:spAutoFit/>
          </a:bodyPr>
          <a:lstStyle/>
          <a:p>
            <a:pPr marL="0" lvl="0" indent="0" algn="ctr">
              <a:lnSpc>
                <a:spcPts val="3900"/>
              </a:lnSpc>
              <a:spcBef>
                <a:spcPct val="0"/>
              </a:spcBef>
            </a:pPr>
            <a:r>
              <a:rPr lang="en-US" sz="4000" b="1">
                <a:solidFill>
                  <a:srgbClr val="FFFFFF"/>
                </a:solidFill>
                <a:latin typeface="Telegraf Bold"/>
                <a:ea typeface="Telegraf Bold"/>
                <a:cs typeface="Telegraf Bold"/>
                <a:sym typeface="Telegraf Bold"/>
              </a:rPr>
              <a:t>Romans 2:14-15</a:t>
            </a:r>
          </a:p>
        </p:txBody>
      </p:sp>
      <p:sp>
        <p:nvSpPr>
          <p:cNvPr id="11" name="TextBox 11">
            <a:extLst>
              <a:ext uri="{FF2B5EF4-FFF2-40B4-BE49-F238E27FC236}">
                <a16:creationId xmlns:a16="http://schemas.microsoft.com/office/drawing/2014/main" id="{D55AEBE4-38C8-5F35-69DE-F6D32149AD74}"/>
              </a:ext>
            </a:extLst>
          </p:cNvPr>
          <p:cNvSpPr txBox="1"/>
          <p:nvPr/>
        </p:nvSpPr>
        <p:spPr>
          <a:xfrm>
            <a:off x="11377013" y="3463318"/>
            <a:ext cx="4921286" cy="510524"/>
          </a:xfrm>
          <a:prstGeom prst="rect">
            <a:avLst/>
          </a:prstGeom>
        </p:spPr>
        <p:txBody>
          <a:bodyPr lIns="0" tIns="0" rIns="0" bIns="0" rtlCol="0" anchor="t">
            <a:spAutoFit/>
          </a:bodyPr>
          <a:lstStyle/>
          <a:p>
            <a:pPr marL="0" lvl="0" indent="0" algn="ctr">
              <a:lnSpc>
                <a:spcPts val="3900"/>
              </a:lnSpc>
              <a:spcBef>
                <a:spcPct val="0"/>
              </a:spcBef>
            </a:pPr>
            <a:r>
              <a:rPr lang="en-US" sz="4000" b="1">
                <a:solidFill>
                  <a:srgbClr val="FFFFFF"/>
                </a:solidFill>
                <a:latin typeface="Telegraf Bold"/>
                <a:ea typeface="Telegraf Bold"/>
                <a:cs typeface="Telegraf Bold"/>
                <a:sym typeface="Telegraf Bold"/>
              </a:rPr>
              <a:t>Ecclesiastes 3:10</a:t>
            </a:r>
          </a:p>
        </p:txBody>
      </p:sp>
    </p:spTree>
    <p:extLst>
      <p:ext uri="{BB962C8B-B14F-4D97-AF65-F5344CB8AC3E}">
        <p14:creationId xmlns:p14="http://schemas.microsoft.com/office/powerpoint/2010/main" val="425403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3"/>
          <p:cNvSpPr txBox="1"/>
          <p:nvPr/>
        </p:nvSpPr>
        <p:spPr>
          <a:xfrm>
            <a:off x="9143999" y="581436"/>
            <a:ext cx="8674101" cy="1458665"/>
          </a:xfrm>
          <a:prstGeom prst="rect">
            <a:avLst/>
          </a:prstGeom>
        </p:spPr>
        <p:txBody>
          <a:bodyPr wrap="square" lIns="0" tIns="0" rIns="0" bIns="0" rtlCol="0" anchor="t">
            <a:spAutoFit/>
          </a:bodyPr>
          <a:lstStyle/>
          <a:p>
            <a:pPr algn="ctr">
              <a:lnSpc>
                <a:spcPts val="12480"/>
              </a:lnSpc>
            </a:pPr>
            <a:r>
              <a:rPr lang="en-US" sz="6600">
                <a:solidFill>
                  <a:srgbClr val="9B7D4C"/>
                </a:solidFill>
                <a:latin typeface="Anton"/>
                <a:ea typeface="Anton"/>
                <a:cs typeface="Anton"/>
                <a:sym typeface="Anton"/>
              </a:rPr>
              <a:t>“Honor among thieves”</a:t>
            </a:r>
          </a:p>
        </p:txBody>
      </p:sp>
      <p:pic>
        <p:nvPicPr>
          <p:cNvPr id="6" name="Picture 5">
            <a:extLst>
              <a:ext uri="{FF2B5EF4-FFF2-40B4-BE49-F238E27FC236}">
                <a16:creationId xmlns:a16="http://schemas.microsoft.com/office/drawing/2014/main" id="{DD0F0535-03ED-F3D7-46FF-B9B0A2580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567" y="2181094"/>
            <a:ext cx="5211310" cy="6948413"/>
          </a:xfrm>
          <a:prstGeom prst="rect">
            <a:avLst/>
          </a:prstGeom>
        </p:spPr>
      </p:pic>
      <p:sp>
        <p:nvSpPr>
          <p:cNvPr id="7" name="TextBox 3">
            <a:extLst>
              <a:ext uri="{FF2B5EF4-FFF2-40B4-BE49-F238E27FC236}">
                <a16:creationId xmlns:a16="http://schemas.microsoft.com/office/drawing/2014/main" id="{65A2668B-F30D-134E-F991-60A4B87AED13}"/>
              </a:ext>
            </a:extLst>
          </p:cNvPr>
          <p:cNvSpPr txBox="1"/>
          <p:nvPr/>
        </p:nvSpPr>
        <p:spPr>
          <a:xfrm>
            <a:off x="1143000" y="749296"/>
            <a:ext cx="3810000" cy="1444498"/>
          </a:xfrm>
          <a:prstGeom prst="rect">
            <a:avLst/>
          </a:prstGeom>
        </p:spPr>
        <p:txBody>
          <a:bodyPr wrap="square" lIns="0" tIns="0" rIns="0" bIns="0" rtlCol="0" anchor="t">
            <a:spAutoFit/>
          </a:bodyPr>
          <a:lstStyle/>
          <a:p>
            <a:pPr algn="just">
              <a:lnSpc>
                <a:spcPts val="12480"/>
              </a:lnSpc>
            </a:pPr>
            <a:r>
              <a:rPr lang="en-US" sz="6600">
                <a:solidFill>
                  <a:srgbClr val="9B7D4C"/>
                </a:solidFill>
                <a:latin typeface="Anton"/>
                <a:ea typeface="Anton"/>
                <a:cs typeface="Anton"/>
                <a:sym typeface="Anton"/>
              </a:rPr>
              <a:t>Romans 2</a:t>
            </a:r>
          </a:p>
        </p:txBody>
      </p:sp>
      <p:pic>
        <p:nvPicPr>
          <p:cNvPr id="4" name="Picture 3">
            <a:extLst>
              <a:ext uri="{FF2B5EF4-FFF2-40B4-BE49-F238E27FC236}">
                <a16:creationId xmlns:a16="http://schemas.microsoft.com/office/drawing/2014/main" id="{5C509362-75EF-3022-99B1-732AC8CF6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708" y="5156200"/>
            <a:ext cx="6281576" cy="4216400"/>
          </a:xfrm>
          <a:prstGeom prst="rect">
            <a:avLst/>
          </a:prstGeom>
        </p:spPr>
      </p:pic>
      <p:sp>
        <p:nvSpPr>
          <p:cNvPr id="5" name="TextBox 3">
            <a:extLst>
              <a:ext uri="{FF2B5EF4-FFF2-40B4-BE49-F238E27FC236}">
                <a16:creationId xmlns:a16="http://schemas.microsoft.com/office/drawing/2014/main" id="{51A03902-055B-A097-0D20-F0128D0C4157}"/>
              </a:ext>
            </a:extLst>
          </p:cNvPr>
          <p:cNvSpPr txBox="1"/>
          <p:nvPr/>
        </p:nvSpPr>
        <p:spPr>
          <a:xfrm>
            <a:off x="566445" y="3238500"/>
            <a:ext cx="8674101" cy="1458665"/>
          </a:xfrm>
          <a:prstGeom prst="rect">
            <a:avLst/>
          </a:prstGeom>
        </p:spPr>
        <p:txBody>
          <a:bodyPr wrap="square" lIns="0" tIns="0" rIns="0" bIns="0" rtlCol="0" anchor="t">
            <a:spAutoFit/>
          </a:bodyPr>
          <a:lstStyle/>
          <a:p>
            <a:pPr algn="ctr">
              <a:lnSpc>
                <a:spcPts val="12480"/>
              </a:lnSpc>
            </a:pPr>
            <a:r>
              <a:rPr lang="en-US" sz="6600">
                <a:solidFill>
                  <a:srgbClr val="9B7D4C"/>
                </a:solidFill>
                <a:latin typeface="Anton"/>
                <a:ea typeface="Anton"/>
                <a:cs typeface="Anton"/>
                <a:sym typeface="Anton"/>
              </a:rPr>
              <a:t>“That’s not fair!”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CA7FD6D-E504-9613-F21D-EE34E208EBF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9683829-D772-0295-6EB0-D32A6D81E62D}"/>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D978FA0B-F893-3B31-46C7-C2DCF0A0D332}"/>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8C041267-3778-A1DC-242D-D03F0EC21143}"/>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53E409F1-91CD-3170-BBBD-31D2531BA5AA}"/>
              </a:ext>
            </a:extLst>
          </p:cNvPr>
          <p:cNvSpPr txBox="1"/>
          <p:nvPr/>
        </p:nvSpPr>
        <p:spPr>
          <a:xfrm>
            <a:off x="917568" y="700975"/>
            <a:ext cx="16230600" cy="1708151"/>
          </a:xfrm>
          <a:prstGeom prst="rect">
            <a:avLst/>
          </a:prstGeom>
        </p:spPr>
        <p:txBody>
          <a:bodyPr lIns="0" tIns="0" rIns="0" bIns="0" rtlCol="0" anchor="t">
            <a:spAutoFit/>
          </a:bodyPr>
          <a:lstStyle/>
          <a:p>
            <a:pPr algn="ctr">
              <a:lnSpc>
                <a:spcPts val="13999"/>
              </a:lnSpc>
            </a:pPr>
            <a:r>
              <a:rPr lang="en-US" sz="9999">
                <a:solidFill>
                  <a:srgbClr val="9B7D4C"/>
                </a:solidFill>
                <a:latin typeface="Anton"/>
                <a:ea typeface="Anton"/>
                <a:cs typeface="Anton"/>
                <a:sym typeface="Anton"/>
              </a:rPr>
              <a:t>Special Revelation</a:t>
            </a:r>
          </a:p>
        </p:txBody>
      </p:sp>
      <p:sp>
        <p:nvSpPr>
          <p:cNvPr id="7" name="TextBox 7">
            <a:extLst>
              <a:ext uri="{FF2B5EF4-FFF2-40B4-BE49-F238E27FC236}">
                <a16:creationId xmlns:a16="http://schemas.microsoft.com/office/drawing/2014/main" id="{3E7E8EE1-05B5-62D8-8652-35907808BFD3}"/>
              </a:ext>
            </a:extLst>
          </p:cNvPr>
          <p:cNvSpPr txBox="1"/>
          <p:nvPr/>
        </p:nvSpPr>
        <p:spPr>
          <a:xfrm>
            <a:off x="10363200" y="4406265"/>
            <a:ext cx="6948912" cy="1299010"/>
          </a:xfrm>
          <a:prstGeom prst="rect">
            <a:avLst/>
          </a:prstGeom>
        </p:spPr>
        <p:txBody>
          <a:bodyPr wrap="square" lIns="0" tIns="0" rIns="0" bIns="0" rtlCol="0" anchor="t">
            <a:spAutoFit/>
          </a:bodyPr>
          <a:lstStyle/>
          <a:p>
            <a:pPr marL="226695" lvl="1" algn="ctr">
              <a:lnSpc>
                <a:spcPts val="3740"/>
              </a:lnSpc>
            </a:pPr>
            <a:r>
              <a:rPr lang="en-US" sz="3600" b="1">
                <a:solidFill>
                  <a:schemeClr val="bg1"/>
                </a:solidFill>
              </a:rPr>
              <a:t>Anyone who has seen me has seen the Father.</a:t>
            </a:r>
            <a:endParaRPr lang="en-US" sz="3600">
              <a:solidFill>
                <a:schemeClr val="bg1"/>
              </a:solidFill>
            </a:endParaRPr>
          </a:p>
          <a:p>
            <a:pPr marL="226695" lvl="1" algn="just">
              <a:lnSpc>
                <a:spcPts val="2940"/>
              </a:lnSpc>
            </a:pPr>
            <a:endParaRPr lang="en-US" sz="2100">
              <a:solidFill>
                <a:srgbClr val="FFFFFF"/>
              </a:solidFill>
              <a:latin typeface="Telegraf"/>
              <a:ea typeface="Telegraf"/>
              <a:cs typeface="Telegraf"/>
              <a:sym typeface="Telegraf"/>
            </a:endParaRPr>
          </a:p>
        </p:txBody>
      </p:sp>
      <p:sp>
        <p:nvSpPr>
          <p:cNvPr id="8" name="TextBox 8">
            <a:extLst>
              <a:ext uri="{FF2B5EF4-FFF2-40B4-BE49-F238E27FC236}">
                <a16:creationId xmlns:a16="http://schemas.microsoft.com/office/drawing/2014/main" id="{1C707709-DECD-594E-A8A4-6FBF0F755300}"/>
              </a:ext>
            </a:extLst>
          </p:cNvPr>
          <p:cNvSpPr txBox="1"/>
          <p:nvPr/>
        </p:nvSpPr>
        <p:spPr>
          <a:xfrm>
            <a:off x="975888" y="4406265"/>
            <a:ext cx="7787112" cy="3338222"/>
          </a:xfrm>
          <a:prstGeom prst="rect">
            <a:avLst/>
          </a:prstGeom>
        </p:spPr>
        <p:txBody>
          <a:bodyPr wrap="square" lIns="0" tIns="0" rIns="0" bIns="0" rtlCol="0" anchor="t">
            <a:spAutoFit/>
          </a:bodyPr>
          <a:lstStyle/>
          <a:p>
            <a:pPr algn="ctr">
              <a:lnSpc>
                <a:spcPts val="3700"/>
              </a:lnSpc>
            </a:pPr>
            <a:r>
              <a:rPr lang="en-US" sz="4000" b="1">
                <a:solidFill>
                  <a:schemeClr val="bg1"/>
                </a:solidFill>
              </a:rPr>
              <a:t>In the past God spoke to our forefathers through the prophets at many times and in various ways,  but in these last days he has spoken to us by his Son, whom he appointed heir of all things, and through whom he made the universe.</a:t>
            </a:r>
            <a:endParaRPr lang="en-US" sz="4000">
              <a:solidFill>
                <a:schemeClr val="bg1"/>
              </a:solidFill>
            </a:endParaRPr>
          </a:p>
        </p:txBody>
      </p:sp>
      <p:sp>
        <p:nvSpPr>
          <p:cNvPr id="9" name="TextBox 9">
            <a:extLst>
              <a:ext uri="{FF2B5EF4-FFF2-40B4-BE49-F238E27FC236}">
                <a16:creationId xmlns:a16="http://schemas.microsoft.com/office/drawing/2014/main" id="{691BF284-C69B-F03E-DB1A-DD46D7B6ED14}"/>
              </a:ext>
            </a:extLst>
          </p:cNvPr>
          <p:cNvSpPr txBox="1"/>
          <p:nvPr/>
        </p:nvSpPr>
        <p:spPr>
          <a:xfrm>
            <a:off x="2328389" y="3416080"/>
            <a:ext cx="5082109" cy="510524"/>
          </a:xfrm>
          <a:prstGeom prst="rect">
            <a:avLst/>
          </a:prstGeom>
        </p:spPr>
        <p:txBody>
          <a:bodyPr lIns="0" tIns="0" rIns="0" bIns="0" rtlCol="0" anchor="t">
            <a:spAutoFit/>
          </a:bodyPr>
          <a:lstStyle/>
          <a:p>
            <a:pPr marL="0" lvl="0" indent="0" algn="ctr">
              <a:lnSpc>
                <a:spcPts val="3900"/>
              </a:lnSpc>
              <a:spcBef>
                <a:spcPct val="0"/>
              </a:spcBef>
            </a:pPr>
            <a:r>
              <a:rPr lang="en-US" sz="4000" b="1">
                <a:solidFill>
                  <a:srgbClr val="FFFFFF"/>
                </a:solidFill>
                <a:latin typeface="Telegraf Bold"/>
                <a:ea typeface="Telegraf Bold"/>
                <a:cs typeface="Telegraf Bold"/>
                <a:sym typeface="Telegraf Bold"/>
              </a:rPr>
              <a:t>Hebrews 1:1-2</a:t>
            </a:r>
          </a:p>
        </p:txBody>
      </p:sp>
      <p:sp>
        <p:nvSpPr>
          <p:cNvPr id="11" name="TextBox 11">
            <a:extLst>
              <a:ext uri="{FF2B5EF4-FFF2-40B4-BE49-F238E27FC236}">
                <a16:creationId xmlns:a16="http://schemas.microsoft.com/office/drawing/2014/main" id="{96AF595E-5DC1-2F73-02DB-AA94CC124DA3}"/>
              </a:ext>
            </a:extLst>
          </p:cNvPr>
          <p:cNvSpPr txBox="1"/>
          <p:nvPr/>
        </p:nvSpPr>
        <p:spPr>
          <a:xfrm>
            <a:off x="11377013" y="3463318"/>
            <a:ext cx="4921286" cy="510524"/>
          </a:xfrm>
          <a:prstGeom prst="rect">
            <a:avLst/>
          </a:prstGeom>
        </p:spPr>
        <p:txBody>
          <a:bodyPr lIns="0" tIns="0" rIns="0" bIns="0" rtlCol="0" anchor="t">
            <a:spAutoFit/>
          </a:bodyPr>
          <a:lstStyle/>
          <a:p>
            <a:pPr marL="0" lvl="0" indent="0" algn="ctr">
              <a:lnSpc>
                <a:spcPts val="3900"/>
              </a:lnSpc>
              <a:spcBef>
                <a:spcPct val="0"/>
              </a:spcBef>
            </a:pPr>
            <a:r>
              <a:rPr lang="en-US" sz="4000" b="1">
                <a:solidFill>
                  <a:srgbClr val="FFFFFF"/>
                </a:solidFill>
                <a:latin typeface="Telegraf Bold"/>
                <a:ea typeface="Telegraf Bold"/>
                <a:cs typeface="Telegraf Bold"/>
                <a:sym typeface="Telegraf Bold"/>
              </a:rPr>
              <a:t>John 14:9</a:t>
            </a:r>
          </a:p>
        </p:txBody>
      </p:sp>
    </p:spTree>
    <p:extLst>
      <p:ext uri="{BB962C8B-B14F-4D97-AF65-F5344CB8AC3E}">
        <p14:creationId xmlns:p14="http://schemas.microsoft.com/office/powerpoint/2010/main" val="304456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DB4D076-A577-640A-B2E6-FEAE2C8EDE4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B1E9F738-131A-5D79-BF3E-F7BF982A51BC}"/>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C394F9A6-53B6-A825-C91E-F5A1EFD5D407}"/>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AEA793B9-BE57-D5C3-3F04-7B91854E5B17}"/>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1C9C2ACB-E18A-3B43-98CC-9958D54E4EF6}"/>
              </a:ext>
            </a:extLst>
          </p:cNvPr>
          <p:cNvSpPr txBox="1"/>
          <p:nvPr/>
        </p:nvSpPr>
        <p:spPr>
          <a:xfrm>
            <a:off x="917568" y="700975"/>
            <a:ext cx="16230600" cy="1708151"/>
          </a:xfrm>
          <a:prstGeom prst="rect">
            <a:avLst/>
          </a:prstGeom>
        </p:spPr>
        <p:txBody>
          <a:bodyPr lIns="0" tIns="0" rIns="0" bIns="0" rtlCol="0" anchor="t">
            <a:spAutoFit/>
          </a:bodyPr>
          <a:lstStyle/>
          <a:p>
            <a:pPr algn="ctr">
              <a:lnSpc>
                <a:spcPts val="13999"/>
              </a:lnSpc>
            </a:pPr>
            <a:r>
              <a:rPr lang="en-US" sz="9999">
                <a:solidFill>
                  <a:srgbClr val="9B7D4C"/>
                </a:solidFill>
                <a:latin typeface="Anton"/>
                <a:ea typeface="Anton"/>
                <a:cs typeface="Anton"/>
                <a:sym typeface="Anton"/>
              </a:rPr>
              <a:t>Special Revelation</a:t>
            </a:r>
          </a:p>
        </p:txBody>
      </p:sp>
      <p:sp>
        <p:nvSpPr>
          <p:cNvPr id="8" name="TextBox 8">
            <a:extLst>
              <a:ext uri="{FF2B5EF4-FFF2-40B4-BE49-F238E27FC236}">
                <a16:creationId xmlns:a16="http://schemas.microsoft.com/office/drawing/2014/main" id="{E80E7D7D-8CAA-B6BD-51E3-DE84427EFB73}"/>
              </a:ext>
            </a:extLst>
          </p:cNvPr>
          <p:cNvSpPr txBox="1"/>
          <p:nvPr/>
        </p:nvSpPr>
        <p:spPr>
          <a:xfrm>
            <a:off x="3048000" y="4991100"/>
            <a:ext cx="11277600" cy="2927853"/>
          </a:xfrm>
          <a:prstGeom prst="rect">
            <a:avLst/>
          </a:prstGeom>
        </p:spPr>
        <p:txBody>
          <a:bodyPr wrap="square" lIns="0" tIns="0" rIns="0" bIns="0" rtlCol="0" anchor="t">
            <a:spAutoFit/>
          </a:bodyPr>
          <a:lstStyle/>
          <a:p>
            <a:pPr algn="ctr">
              <a:lnSpc>
                <a:spcPts val="3800"/>
              </a:lnSpc>
            </a:pPr>
            <a:r>
              <a:rPr lang="en-US" sz="4800" b="1">
                <a:solidFill>
                  <a:schemeClr val="bg1"/>
                </a:solidFill>
              </a:rPr>
              <a:t>All Scripture is breathed out by God and profitable for teaching, for reproof, for correction, and for training in righteousness, that the man of God may be complete, equipped for every good work.</a:t>
            </a:r>
            <a:endParaRPr lang="en-US" sz="4800">
              <a:solidFill>
                <a:schemeClr val="bg1"/>
              </a:solidFill>
            </a:endParaRPr>
          </a:p>
          <a:p>
            <a:pPr algn="ctr">
              <a:lnSpc>
                <a:spcPts val="3700"/>
              </a:lnSpc>
            </a:pPr>
            <a:endParaRPr lang="en-US" sz="4000">
              <a:solidFill>
                <a:schemeClr val="bg1"/>
              </a:solidFill>
            </a:endParaRPr>
          </a:p>
        </p:txBody>
      </p:sp>
      <p:sp>
        <p:nvSpPr>
          <p:cNvPr id="9" name="TextBox 9">
            <a:extLst>
              <a:ext uri="{FF2B5EF4-FFF2-40B4-BE49-F238E27FC236}">
                <a16:creationId xmlns:a16="http://schemas.microsoft.com/office/drawing/2014/main" id="{635D9CFC-FFB1-A002-4991-CDEE2B296EC5}"/>
              </a:ext>
            </a:extLst>
          </p:cNvPr>
          <p:cNvSpPr txBox="1"/>
          <p:nvPr/>
        </p:nvSpPr>
        <p:spPr>
          <a:xfrm>
            <a:off x="6145745" y="3771900"/>
            <a:ext cx="5082109" cy="510524"/>
          </a:xfrm>
          <a:prstGeom prst="rect">
            <a:avLst/>
          </a:prstGeom>
        </p:spPr>
        <p:txBody>
          <a:bodyPr lIns="0" tIns="0" rIns="0" bIns="0" rtlCol="0" anchor="t">
            <a:spAutoFit/>
          </a:bodyPr>
          <a:lstStyle/>
          <a:p>
            <a:pPr marL="0" lvl="0" indent="0" algn="ctr">
              <a:lnSpc>
                <a:spcPts val="3900"/>
              </a:lnSpc>
              <a:spcBef>
                <a:spcPct val="0"/>
              </a:spcBef>
            </a:pPr>
            <a:r>
              <a:rPr lang="en-US" sz="4000" b="1">
                <a:solidFill>
                  <a:srgbClr val="FFFFFF"/>
                </a:solidFill>
                <a:latin typeface="Telegraf Bold"/>
                <a:ea typeface="Telegraf Bold"/>
                <a:cs typeface="Telegraf Bold"/>
                <a:sym typeface="Telegraf Bold"/>
              </a:rPr>
              <a:t>2 Timothy 3:16-17</a:t>
            </a:r>
          </a:p>
        </p:txBody>
      </p:sp>
    </p:spTree>
    <p:extLst>
      <p:ext uri="{BB962C8B-B14F-4D97-AF65-F5344CB8AC3E}">
        <p14:creationId xmlns:p14="http://schemas.microsoft.com/office/powerpoint/2010/main" val="18402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1033675-12B4-C318-3D88-4D83ED6AAB2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436BA33-4C3D-5A42-79E0-C5A69FF7E392}"/>
              </a:ext>
            </a:extLst>
          </p:cNvPr>
          <p:cNvSpPr txBox="1"/>
          <p:nvPr/>
        </p:nvSpPr>
        <p:spPr>
          <a:xfrm>
            <a:off x="3962400" y="4533900"/>
            <a:ext cx="13144500" cy="1605952"/>
          </a:xfrm>
          <a:prstGeom prst="rect">
            <a:avLst/>
          </a:prstGeom>
        </p:spPr>
        <p:txBody>
          <a:bodyPr wrap="square" lIns="0" tIns="0" rIns="0" bIns="0" rtlCol="0" anchor="t">
            <a:spAutoFit/>
          </a:bodyPr>
          <a:lstStyle/>
          <a:p>
            <a:pPr algn="just">
              <a:lnSpc>
                <a:spcPts val="12480"/>
              </a:lnSpc>
            </a:pPr>
            <a:r>
              <a:rPr lang="en-US" sz="12000">
                <a:solidFill>
                  <a:srgbClr val="9B7D4C"/>
                </a:solidFill>
                <a:latin typeface="Anton"/>
                <a:ea typeface="Anton"/>
                <a:cs typeface="Anton"/>
                <a:sym typeface="Anton"/>
              </a:rPr>
              <a:t>2 Timothy 3:10-17</a:t>
            </a:r>
          </a:p>
        </p:txBody>
      </p:sp>
    </p:spTree>
    <p:extLst>
      <p:ext uri="{BB962C8B-B14F-4D97-AF65-F5344CB8AC3E}">
        <p14:creationId xmlns:p14="http://schemas.microsoft.com/office/powerpoint/2010/main" val="312239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AD951CA-17E8-46D3-680D-465DA5466BD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0A64E42-42CF-783D-7832-40BB477CBF17}"/>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1CC671E3-3AAB-7056-79F6-AD8D007BB36F}"/>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98AB8587-C58E-D987-925D-E5D997ED795F}"/>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F8A71B1B-52B6-E2D5-6422-9F8382C3D632}"/>
              </a:ext>
            </a:extLst>
          </p:cNvPr>
          <p:cNvSpPr txBox="1"/>
          <p:nvPr/>
        </p:nvSpPr>
        <p:spPr>
          <a:xfrm>
            <a:off x="917568" y="700975"/>
            <a:ext cx="16230600" cy="1682897"/>
          </a:xfrm>
          <a:prstGeom prst="rect">
            <a:avLst/>
          </a:prstGeom>
        </p:spPr>
        <p:txBody>
          <a:bodyPr lIns="0" tIns="0" rIns="0" bIns="0" rtlCol="0" anchor="t">
            <a:spAutoFit/>
          </a:bodyPr>
          <a:lstStyle/>
          <a:p>
            <a:pPr algn="ctr">
              <a:lnSpc>
                <a:spcPts val="13999"/>
              </a:lnSpc>
            </a:pPr>
            <a:r>
              <a:rPr lang="en-US" sz="9999">
                <a:solidFill>
                  <a:srgbClr val="9B7D4C"/>
                </a:solidFill>
                <a:latin typeface="Anton"/>
                <a:ea typeface="Anton"/>
                <a:cs typeface="Anton"/>
                <a:sym typeface="Anton"/>
              </a:rPr>
              <a:t>Paul’s confidence in Timothy</a:t>
            </a:r>
          </a:p>
        </p:txBody>
      </p:sp>
      <p:sp>
        <p:nvSpPr>
          <p:cNvPr id="9" name="TextBox 9">
            <a:extLst>
              <a:ext uri="{FF2B5EF4-FFF2-40B4-BE49-F238E27FC236}">
                <a16:creationId xmlns:a16="http://schemas.microsoft.com/office/drawing/2014/main" id="{1460B947-487C-AA42-02CA-E6BE8D1AF594}"/>
              </a:ext>
            </a:extLst>
          </p:cNvPr>
          <p:cNvSpPr txBox="1"/>
          <p:nvPr/>
        </p:nvSpPr>
        <p:spPr>
          <a:xfrm>
            <a:off x="4422768" y="4381500"/>
            <a:ext cx="9220200" cy="598562"/>
          </a:xfrm>
          <a:prstGeom prst="rect">
            <a:avLst/>
          </a:prstGeom>
        </p:spPr>
        <p:txBody>
          <a:bodyPr wrap="square" lIns="0" tIns="0" rIns="0" bIns="0" rtlCol="0" anchor="t">
            <a:spAutoFit/>
          </a:bodyPr>
          <a:lstStyle/>
          <a:p>
            <a:pPr marL="0" lvl="0" indent="0" algn="ctr">
              <a:lnSpc>
                <a:spcPts val="3900"/>
              </a:lnSpc>
              <a:spcBef>
                <a:spcPct val="0"/>
              </a:spcBef>
            </a:pPr>
            <a:r>
              <a:rPr lang="en-US" sz="6600" b="1">
                <a:solidFill>
                  <a:srgbClr val="FFFFFF"/>
                </a:solidFill>
                <a:latin typeface="Telegraf Bold"/>
                <a:ea typeface="Telegraf Bold"/>
                <a:cs typeface="Telegraf Bold"/>
                <a:sym typeface="Telegraf Bold"/>
              </a:rPr>
              <a:t>Godly Examples</a:t>
            </a:r>
          </a:p>
        </p:txBody>
      </p:sp>
      <p:sp>
        <p:nvSpPr>
          <p:cNvPr id="12" name="TextBox 9">
            <a:extLst>
              <a:ext uri="{FF2B5EF4-FFF2-40B4-BE49-F238E27FC236}">
                <a16:creationId xmlns:a16="http://schemas.microsoft.com/office/drawing/2014/main" id="{8D392BEF-EA55-A90E-153F-9C008A88D4FD}"/>
              </a:ext>
            </a:extLst>
          </p:cNvPr>
          <p:cNvSpPr txBox="1"/>
          <p:nvPr/>
        </p:nvSpPr>
        <p:spPr>
          <a:xfrm>
            <a:off x="4533900" y="6069415"/>
            <a:ext cx="9220200" cy="598562"/>
          </a:xfrm>
          <a:prstGeom prst="rect">
            <a:avLst/>
          </a:prstGeom>
        </p:spPr>
        <p:txBody>
          <a:bodyPr wrap="square" lIns="0" tIns="0" rIns="0" bIns="0" rtlCol="0" anchor="t">
            <a:spAutoFit/>
          </a:bodyPr>
          <a:lstStyle/>
          <a:p>
            <a:pPr marL="0" lvl="0" indent="0" algn="ctr">
              <a:lnSpc>
                <a:spcPts val="3900"/>
              </a:lnSpc>
              <a:spcBef>
                <a:spcPct val="0"/>
              </a:spcBef>
            </a:pPr>
            <a:r>
              <a:rPr lang="en-US" sz="6600" b="1">
                <a:solidFill>
                  <a:srgbClr val="FFFFFF"/>
                </a:solidFill>
                <a:latin typeface="Telegraf Bold"/>
                <a:ea typeface="Telegraf Bold"/>
                <a:cs typeface="Telegraf Bold"/>
                <a:sym typeface="Telegraf Bold"/>
              </a:rPr>
              <a:t>God’s Word</a:t>
            </a:r>
          </a:p>
        </p:txBody>
      </p:sp>
    </p:spTree>
    <p:extLst>
      <p:ext uri="{BB962C8B-B14F-4D97-AF65-F5344CB8AC3E}">
        <p14:creationId xmlns:p14="http://schemas.microsoft.com/office/powerpoint/2010/main" val="335856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FC90C71-6EE3-5194-1AE3-CAE89A3F69A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426F008-F53D-399B-8D9C-A7DC7FB28CD4}"/>
              </a:ext>
            </a:extLst>
          </p:cNvPr>
          <p:cNvGrpSpPr/>
          <p:nvPr/>
        </p:nvGrpSpPr>
        <p:grpSpPr>
          <a:xfrm>
            <a:off x="-222263" y="587967"/>
            <a:ext cx="18510263" cy="2105618"/>
            <a:chOff x="0" y="0"/>
            <a:chExt cx="4875131" cy="554566"/>
          </a:xfrm>
        </p:grpSpPr>
        <p:sp>
          <p:nvSpPr>
            <p:cNvPr id="4" name="Freeform 4">
              <a:extLst>
                <a:ext uri="{FF2B5EF4-FFF2-40B4-BE49-F238E27FC236}">
                  <a16:creationId xmlns:a16="http://schemas.microsoft.com/office/drawing/2014/main" id="{8ACD504E-468F-CC87-E39A-7C2FE5B3A931}"/>
                </a:ext>
              </a:extLst>
            </p:cNvPr>
            <p:cNvSpPr/>
            <p:nvPr/>
          </p:nvSpPr>
          <p:spPr>
            <a:xfrm>
              <a:off x="0" y="0"/>
              <a:ext cx="4875131" cy="554566"/>
            </a:xfrm>
            <a:custGeom>
              <a:avLst/>
              <a:gdLst/>
              <a:ahLst/>
              <a:cxnLst/>
              <a:rect l="l" t="t" r="r" b="b"/>
              <a:pathLst>
                <a:path w="4875131" h="554566">
                  <a:moveTo>
                    <a:pt x="0" y="0"/>
                  </a:moveTo>
                  <a:lnTo>
                    <a:pt x="4875131" y="0"/>
                  </a:lnTo>
                  <a:lnTo>
                    <a:pt x="4875131" y="554566"/>
                  </a:lnTo>
                  <a:lnTo>
                    <a:pt x="0" y="554566"/>
                  </a:lnTo>
                  <a:close/>
                </a:path>
              </a:pathLst>
            </a:custGeom>
            <a:solidFill>
              <a:srgbClr val="F3F1E9"/>
            </a:solidFill>
          </p:spPr>
          <p:txBody>
            <a:bodyPr/>
            <a:lstStyle/>
            <a:p>
              <a:endParaRPr lang="en-US"/>
            </a:p>
          </p:txBody>
        </p:sp>
        <p:sp>
          <p:nvSpPr>
            <p:cNvPr id="5" name="TextBox 5">
              <a:extLst>
                <a:ext uri="{FF2B5EF4-FFF2-40B4-BE49-F238E27FC236}">
                  <a16:creationId xmlns:a16="http://schemas.microsoft.com/office/drawing/2014/main" id="{C57D2F0D-5E40-C865-34CA-D724352D5F82}"/>
                </a:ext>
              </a:extLst>
            </p:cNvPr>
            <p:cNvSpPr txBox="1"/>
            <p:nvPr/>
          </p:nvSpPr>
          <p:spPr>
            <a:xfrm>
              <a:off x="0" y="-38100"/>
              <a:ext cx="4875131" cy="592666"/>
            </a:xfrm>
            <a:prstGeom prst="rect">
              <a:avLst/>
            </a:prstGeom>
          </p:spPr>
          <p:txBody>
            <a:bodyPr lIns="50800" tIns="50800" rIns="50800" bIns="50800" rtlCol="0" anchor="ctr"/>
            <a:lstStyle/>
            <a:p>
              <a:pPr algn="ctr">
                <a:lnSpc>
                  <a:spcPts val="2520"/>
                </a:lnSpc>
              </a:pPr>
              <a:endParaRPr/>
            </a:p>
          </p:txBody>
        </p:sp>
      </p:grpSp>
      <p:sp>
        <p:nvSpPr>
          <p:cNvPr id="6" name="TextBox 6">
            <a:extLst>
              <a:ext uri="{FF2B5EF4-FFF2-40B4-BE49-F238E27FC236}">
                <a16:creationId xmlns:a16="http://schemas.microsoft.com/office/drawing/2014/main" id="{4D1F5B28-EDE4-6377-5F0C-826808FA87D7}"/>
              </a:ext>
            </a:extLst>
          </p:cNvPr>
          <p:cNvSpPr txBox="1"/>
          <p:nvPr/>
        </p:nvSpPr>
        <p:spPr>
          <a:xfrm>
            <a:off x="917568" y="700975"/>
            <a:ext cx="16230600" cy="1615635"/>
          </a:xfrm>
          <a:prstGeom prst="rect">
            <a:avLst/>
          </a:prstGeom>
        </p:spPr>
        <p:txBody>
          <a:bodyPr lIns="0" tIns="0" rIns="0" bIns="0" rtlCol="0" anchor="t">
            <a:spAutoFit/>
          </a:bodyPr>
          <a:lstStyle/>
          <a:p>
            <a:pPr algn="ctr">
              <a:lnSpc>
                <a:spcPts val="13999"/>
              </a:lnSpc>
            </a:pPr>
            <a:r>
              <a:rPr lang="en-US" sz="8000">
                <a:solidFill>
                  <a:srgbClr val="9B7D4C"/>
                </a:solidFill>
                <a:latin typeface="Anton"/>
                <a:ea typeface="Anton"/>
                <a:cs typeface="Anton"/>
                <a:sym typeface="Anton"/>
              </a:rPr>
              <a:t>Follow the examples God has given you</a:t>
            </a:r>
          </a:p>
        </p:txBody>
      </p:sp>
      <p:sp>
        <p:nvSpPr>
          <p:cNvPr id="9" name="TextBox 9">
            <a:extLst>
              <a:ext uri="{FF2B5EF4-FFF2-40B4-BE49-F238E27FC236}">
                <a16:creationId xmlns:a16="http://schemas.microsoft.com/office/drawing/2014/main" id="{E40044E4-DB31-BDBD-7CD1-9C84279DB0CB}"/>
              </a:ext>
            </a:extLst>
          </p:cNvPr>
          <p:cNvSpPr txBox="1"/>
          <p:nvPr/>
        </p:nvSpPr>
        <p:spPr>
          <a:xfrm>
            <a:off x="3127368" y="5143500"/>
            <a:ext cx="11811000" cy="3060774"/>
          </a:xfrm>
          <a:prstGeom prst="rect">
            <a:avLst/>
          </a:prstGeom>
        </p:spPr>
        <p:txBody>
          <a:bodyPr wrap="square" lIns="0" tIns="0" rIns="0" bIns="0" rtlCol="0" anchor="t">
            <a:spAutoFit/>
          </a:bodyPr>
          <a:lstStyle/>
          <a:p>
            <a:pPr algn="ctr">
              <a:lnSpc>
                <a:spcPts val="4800"/>
              </a:lnSpc>
              <a:spcBef>
                <a:spcPct val="0"/>
              </a:spcBef>
            </a:pPr>
            <a:r>
              <a:rPr lang="en-US" sz="6000" b="1">
                <a:solidFill>
                  <a:schemeClr val="bg1"/>
                </a:solidFill>
              </a:rPr>
              <a:t>“You have followed my teaching, actions, my life purpose, my faith, my patience, my love, my endurance.”</a:t>
            </a:r>
            <a:endParaRPr lang="en-US" sz="6000">
              <a:solidFill>
                <a:schemeClr val="bg1"/>
              </a:solidFill>
            </a:endParaRPr>
          </a:p>
          <a:p>
            <a:pPr marL="0" lvl="0" indent="0" algn="ctr">
              <a:lnSpc>
                <a:spcPts val="3900"/>
              </a:lnSpc>
              <a:spcBef>
                <a:spcPct val="0"/>
              </a:spcBef>
            </a:pPr>
            <a:endParaRPr lang="en-US" sz="6600" b="1">
              <a:solidFill>
                <a:srgbClr val="FFFFFF"/>
              </a:solidFill>
              <a:latin typeface="Telegraf Bold"/>
              <a:ea typeface="Telegraf Bold"/>
              <a:cs typeface="Telegraf Bold"/>
              <a:sym typeface="Telegraf Bold"/>
            </a:endParaRPr>
          </a:p>
        </p:txBody>
      </p:sp>
    </p:spTree>
    <p:extLst>
      <p:ext uri="{BB962C8B-B14F-4D97-AF65-F5344CB8AC3E}">
        <p14:creationId xmlns:p14="http://schemas.microsoft.com/office/powerpoint/2010/main" val="754041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Elegant Black and Gold Pitch Deck" id="{2F1253C1-A1E6-AD44-AE51-4B6A13AC8897}" vid="{8A7FB270-C81A-5B43-95F9-B19AF82AF7E0}"/>
    </a:ext>
  </a:extLst>
</a:theme>
</file>

<file path=docProps/app.xml><?xml version="1.0" encoding="utf-8"?>
<Properties xmlns="http://schemas.openxmlformats.org/officeDocument/2006/extended-properties" xmlns:vt="http://schemas.openxmlformats.org/officeDocument/2006/docPropsVTypes">
  <Template/>
  <TotalTime>0</TotalTime>
  <Words>551</Words>
  <Application>Microsoft Macintosh PowerPoint</Application>
  <PresentationFormat>Custom</PresentationFormat>
  <Paragraphs>70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Anton</vt:lpstr>
      <vt:lpstr>Telegraf Bold</vt:lpstr>
      <vt:lpstr>Calibri</vt:lpstr>
      <vt:lpstr>Arial</vt:lpstr>
      <vt:lpstr>Palatino</vt:lpstr>
      <vt:lpstr>Telegraf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Elegant Black and Gold Pitch Deck</dc:title>
  <cp:lastModifiedBy>Secretary</cp:lastModifiedBy>
  <cp:revision>2</cp:revision>
  <dcterms:created xsi:type="dcterms:W3CDTF">2006-08-16T00:00:00Z</dcterms:created>
  <dcterms:modified xsi:type="dcterms:W3CDTF">2026-06-14T12:21:32Z</dcterms:modified>
  <dc:identifier>DAHMTDJ7Gts</dc:identifier>
</cp:coreProperties>
</file>