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94658"/>
  </p:normalViewPr>
  <p:slideViewPr>
    <p:cSldViewPr snapToGrid="0">
      <p:cViewPr varScale="1">
        <p:scale>
          <a:sx n="120" d="100"/>
          <a:sy n="120" d="100"/>
        </p:scale>
        <p:origin x="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A0B8D-992C-3BB9-5909-C5924FE828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ACA7B2-4CF4-3955-9245-0F6E587DE0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56BD40-AB5B-96D7-B89C-6C1F049B61BD}"/>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465499B1-09AC-D1F5-B129-2B5A01A7F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3E04B-A9CA-A098-324B-01CE1C67408B}"/>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999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E6CE-CF79-C5DC-2DD6-55E232C425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A1D0A4-62CD-ADE9-046F-21CA906E0F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EFD34-202A-8B21-7502-C1C3A585EA22}"/>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F11A8B04-9FCB-C256-F498-0AA626380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851C2-2B99-332C-9010-F6CC8C355CB1}"/>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217645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DD329-563A-9951-E0BE-54E37B358B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5782FB-CEFB-BBB7-37B2-69D2F990D0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4B0CC-6694-7547-2768-159F62B14DDB}"/>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32363085-8269-3E63-D18B-08BB976E5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97655-58BD-0927-29C1-56980AE31958}"/>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291999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E51F-2222-8BDF-AE66-C27AC23D39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B9CEE-D53F-3421-6777-BDAC750978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4AC0C-65B3-4792-4FB5-CAF61FAD01B8}"/>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B0170DA3-CDC5-2226-976F-8E9C59A4A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7AA01-F4C4-6314-6EE1-B85E45299B38}"/>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408237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0514-8793-DC00-0E57-DB83F7ACD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A6FD2-F542-38D3-B7BC-C720A7031F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58433-4996-FE1C-0A20-F9F9A4D67C6D}"/>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0352B808-0257-8C5D-3200-7AA12DD67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4CD2B-3FDF-E328-7B09-94858ED8B264}"/>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253083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F0B0-C26C-DE27-AB26-E4455866B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348EF4-E622-E52E-B84B-B3FB4479F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57048-7521-4D4F-C4D1-D33FBB078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BF908E-8F51-BEF0-F939-57061DA5996D}"/>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6" name="Footer Placeholder 5">
            <a:extLst>
              <a:ext uri="{FF2B5EF4-FFF2-40B4-BE49-F238E27FC236}">
                <a16:creationId xmlns:a16="http://schemas.microsoft.com/office/drawing/2014/main" id="{6E641A2A-FCDB-D786-EFD8-DBEFB657B8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39CEAC-FA1B-B64E-B62D-A07B04A573CD}"/>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357074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FE72-3DCE-B7F4-AC9A-18C52A295B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07808-D465-37C6-19A0-8B56E1188F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AF532-CD61-2A19-2A7C-5B97D27D92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535301-02B1-7DE4-57D6-BCB2F3EB0D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D9B42C-A9A3-EB70-E1B2-B76904F90C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C7AD47-AD78-78FD-C261-B0932622018A}"/>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8" name="Footer Placeholder 7">
            <a:extLst>
              <a:ext uri="{FF2B5EF4-FFF2-40B4-BE49-F238E27FC236}">
                <a16:creationId xmlns:a16="http://schemas.microsoft.com/office/drawing/2014/main" id="{38FB65B1-5D48-6736-78D3-7A6EE00DD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532598-06C1-4EF6-2BCC-63CF21EA819A}"/>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341042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8BD4-FDCB-B5AA-D987-66B22EABA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61ECED-FFC8-ADC0-2571-B2FBABD0A30B}"/>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4" name="Footer Placeholder 3">
            <a:extLst>
              <a:ext uri="{FF2B5EF4-FFF2-40B4-BE49-F238E27FC236}">
                <a16:creationId xmlns:a16="http://schemas.microsoft.com/office/drawing/2014/main" id="{DDE8C521-26C9-FCEF-0D82-90AC3281E0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670E89-3098-509C-6DC2-EA0A72FDF1E2}"/>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305533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7E3A52-4C91-CF54-8684-B2B54DD9E90C}"/>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3" name="Footer Placeholder 2">
            <a:extLst>
              <a:ext uri="{FF2B5EF4-FFF2-40B4-BE49-F238E27FC236}">
                <a16:creationId xmlns:a16="http://schemas.microsoft.com/office/drawing/2014/main" id="{651C1D03-DA20-ACBD-4AD9-D778AB56AE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E3F65-3B6A-5C00-AB20-712F232D21E2}"/>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138824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98D3-2E91-9B82-64CA-923DA999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6F9DB8-D590-96C0-E6E9-5DD38121E7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B6E36-50DD-307D-DF1C-172C99C08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09795-6A96-CC75-A234-E9D574C3D14F}"/>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6" name="Footer Placeholder 5">
            <a:extLst>
              <a:ext uri="{FF2B5EF4-FFF2-40B4-BE49-F238E27FC236}">
                <a16:creationId xmlns:a16="http://schemas.microsoft.com/office/drawing/2014/main" id="{FF074022-8E45-63CA-3D69-9F7078A17B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8F3EC-8707-C604-7806-F98C085316DF}"/>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37162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756C-A07C-A054-CCA5-F5E7F73EC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99D8B-B821-131D-04D0-E2C977119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8A0A3-4C89-941B-436C-575E49C75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5B274-01CA-5370-15F4-4F9DDC2D99A8}"/>
              </a:ext>
            </a:extLst>
          </p:cNvPr>
          <p:cNvSpPr>
            <a:spLocks noGrp="1"/>
          </p:cNvSpPr>
          <p:nvPr>
            <p:ph type="dt" sz="half" idx="10"/>
          </p:nvPr>
        </p:nvSpPr>
        <p:spPr/>
        <p:txBody>
          <a:bodyPr/>
          <a:lstStyle/>
          <a:p>
            <a:fld id="{3BBA9961-3B4B-714C-B171-388C330E8AD2}" type="datetimeFigureOut">
              <a:rPr lang="en-US" smtClean="0"/>
              <a:t>5/3/26</a:t>
            </a:fld>
            <a:endParaRPr lang="en-US"/>
          </a:p>
        </p:txBody>
      </p:sp>
      <p:sp>
        <p:nvSpPr>
          <p:cNvPr id="6" name="Footer Placeholder 5">
            <a:extLst>
              <a:ext uri="{FF2B5EF4-FFF2-40B4-BE49-F238E27FC236}">
                <a16:creationId xmlns:a16="http://schemas.microsoft.com/office/drawing/2014/main" id="{805EE7F0-B294-B913-5D67-C54607AE7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5E328-0D98-8FB4-3CCD-C65B315FD9FC}"/>
              </a:ext>
            </a:extLst>
          </p:cNvPr>
          <p:cNvSpPr>
            <a:spLocks noGrp="1"/>
          </p:cNvSpPr>
          <p:nvPr>
            <p:ph type="sldNum" sz="quarter" idx="12"/>
          </p:nvPr>
        </p:nvSpPr>
        <p:spPr/>
        <p:txBody>
          <a:bodyPr/>
          <a:lstStyle/>
          <a:p>
            <a:fld id="{58AD4AED-2202-AB40-8349-DF5B6C51EED0}" type="slidenum">
              <a:rPr lang="en-US" smtClean="0"/>
              <a:t>‹#›</a:t>
            </a:fld>
            <a:endParaRPr lang="en-US"/>
          </a:p>
        </p:txBody>
      </p:sp>
    </p:spTree>
    <p:extLst>
      <p:ext uri="{BB962C8B-B14F-4D97-AF65-F5344CB8AC3E}">
        <p14:creationId xmlns:p14="http://schemas.microsoft.com/office/powerpoint/2010/main" val="11984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9F17F9-DA96-E74A-79E7-2749FCC01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C1996-F9D5-CA05-0699-D611DE5E5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543DE-5B2A-51C5-3F8E-5360652AD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BA9961-3B4B-714C-B171-388C330E8AD2}" type="datetimeFigureOut">
              <a:rPr lang="en-US" smtClean="0"/>
              <a:t>5/3/26</a:t>
            </a:fld>
            <a:endParaRPr lang="en-US"/>
          </a:p>
        </p:txBody>
      </p:sp>
      <p:sp>
        <p:nvSpPr>
          <p:cNvPr id="5" name="Footer Placeholder 4">
            <a:extLst>
              <a:ext uri="{FF2B5EF4-FFF2-40B4-BE49-F238E27FC236}">
                <a16:creationId xmlns:a16="http://schemas.microsoft.com/office/drawing/2014/main" id="{77783520-A006-99E5-B9C6-7566BF98D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5F4C7B-FC60-EF25-9D3E-E5EAB94EA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AD4AED-2202-AB40-8349-DF5B6C51EED0}" type="slidenum">
              <a:rPr lang="en-US" smtClean="0"/>
              <a:t>‹#›</a:t>
            </a:fld>
            <a:endParaRPr lang="en-US"/>
          </a:p>
        </p:txBody>
      </p:sp>
    </p:spTree>
    <p:extLst>
      <p:ext uri="{BB962C8B-B14F-4D97-AF65-F5344CB8AC3E}">
        <p14:creationId xmlns:p14="http://schemas.microsoft.com/office/powerpoint/2010/main" val="296279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F06D-0015-3F20-F83C-B8A8A40D629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E7E22C6-B9AB-6D43-DA4B-D61A2EA5B32D}"/>
              </a:ext>
            </a:extLst>
          </p:cNvPr>
          <p:cNvSpPr>
            <a:spLocks noGrp="1"/>
          </p:cNvSpPr>
          <p:nvPr>
            <p:ph type="subTitle" idx="1"/>
          </p:nvPr>
        </p:nvSpPr>
        <p:spPr>
          <a:xfrm>
            <a:off x="1524000" y="5735637"/>
            <a:ext cx="9144000" cy="1655762"/>
          </a:xfrm>
        </p:spPr>
        <p:txBody>
          <a:bodyPr>
            <a:normAutofit/>
          </a:bodyPr>
          <a:lstStyle/>
          <a:p>
            <a:r>
              <a:rPr lang="en-US" sz="6000" dirty="0"/>
              <a:t>Turn to 2 Timothy 1:1-7</a:t>
            </a:r>
          </a:p>
        </p:txBody>
      </p:sp>
      <p:pic>
        <p:nvPicPr>
          <p:cNvPr id="5" name="Picture 4">
            <a:extLst>
              <a:ext uri="{FF2B5EF4-FFF2-40B4-BE49-F238E27FC236}">
                <a16:creationId xmlns:a16="http://schemas.microsoft.com/office/drawing/2014/main" id="{A2EE380B-5F47-5EDC-498D-C12812DD0976}"/>
              </a:ext>
            </a:extLst>
          </p:cNvPr>
          <p:cNvPicPr>
            <a:picLocks noChangeAspect="1"/>
          </p:cNvPicPr>
          <p:nvPr/>
        </p:nvPicPr>
        <p:blipFill>
          <a:blip r:embed="rId2"/>
          <a:stretch>
            <a:fillRect/>
          </a:stretch>
        </p:blipFill>
        <p:spPr>
          <a:xfrm>
            <a:off x="1233854" y="0"/>
            <a:ext cx="9724291" cy="5556737"/>
          </a:xfrm>
          <a:prstGeom prst="rect">
            <a:avLst/>
          </a:prstGeom>
        </p:spPr>
      </p:pic>
    </p:spTree>
    <p:extLst>
      <p:ext uri="{BB962C8B-B14F-4D97-AF65-F5344CB8AC3E}">
        <p14:creationId xmlns:p14="http://schemas.microsoft.com/office/powerpoint/2010/main" val="25484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5FBE-A66E-8710-F7C9-AB5C5713F0F3}"/>
              </a:ext>
            </a:extLst>
          </p:cNvPr>
          <p:cNvSpPr>
            <a:spLocks noGrp="1"/>
          </p:cNvSpPr>
          <p:nvPr>
            <p:ph type="title"/>
          </p:nvPr>
        </p:nvSpPr>
        <p:spPr/>
        <p:txBody>
          <a:bodyPr>
            <a:normAutofit/>
          </a:bodyPr>
          <a:lstStyle/>
          <a:p>
            <a:r>
              <a:rPr lang="en-US" b="1" dirty="0"/>
              <a:t>Reminder to Fan into flame the gift of God.</a:t>
            </a:r>
            <a:endParaRPr lang="en-US" dirty="0"/>
          </a:p>
        </p:txBody>
      </p:sp>
      <p:pic>
        <p:nvPicPr>
          <p:cNvPr id="5" name="Content Placeholder 4">
            <a:extLst>
              <a:ext uri="{FF2B5EF4-FFF2-40B4-BE49-F238E27FC236}">
                <a16:creationId xmlns:a16="http://schemas.microsoft.com/office/drawing/2014/main" id="{D8EC0FC2-3129-F51C-57A9-3C8E2790BC60}"/>
              </a:ext>
            </a:extLst>
          </p:cNvPr>
          <p:cNvPicPr>
            <a:picLocks noGrp="1" noChangeAspect="1"/>
          </p:cNvPicPr>
          <p:nvPr>
            <p:ph idx="1"/>
          </p:nvPr>
        </p:nvPicPr>
        <p:blipFill>
          <a:blip r:embed="rId2"/>
          <a:stretch>
            <a:fillRect/>
          </a:stretch>
        </p:blipFill>
        <p:spPr>
          <a:xfrm>
            <a:off x="722342" y="1690688"/>
            <a:ext cx="6527007" cy="4351338"/>
          </a:xfrm>
          <a:prstGeom prst="rect">
            <a:avLst/>
          </a:prstGeom>
        </p:spPr>
      </p:pic>
      <p:sp>
        <p:nvSpPr>
          <p:cNvPr id="6" name="TextBox 5">
            <a:extLst>
              <a:ext uri="{FF2B5EF4-FFF2-40B4-BE49-F238E27FC236}">
                <a16:creationId xmlns:a16="http://schemas.microsoft.com/office/drawing/2014/main" id="{D19BF8DA-1B44-AFE3-3DBD-51F3BE040F78}"/>
              </a:ext>
            </a:extLst>
          </p:cNvPr>
          <p:cNvSpPr txBox="1"/>
          <p:nvPr/>
        </p:nvSpPr>
        <p:spPr>
          <a:xfrm>
            <a:off x="7821637" y="1690688"/>
            <a:ext cx="3868615" cy="4524315"/>
          </a:xfrm>
          <a:prstGeom prst="rect">
            <a:avLst/>
          </a:prstGeom>
          <a:noFill/>
        </p:spPr>
        <p:txBody>
          <a:bodyPr wrap="square" rtlCol="0">
            <a:spAutoFit/>
          </a:bodyPr>
          <a:lstStyle/>
          <a:p>
            <a:r>
              <a:rPr lang="en-US" sz="3600" dirty="0"/>
              <a:t>Verse 6 - For this reason, </a:t>
            </a:r>
            <a:r>
              <a:rPr lang="en-US" sz="3600" b="1" dirty="0"/>
              <a:t>I remind you</a:t>
            </a:r>
            <a:r>
              <a:rPr lang="en-US" sz="3600" dirty="0"/>
              <a:t> to fan into flame the gift of God, which is in you through the laying on of my hands.</a:t>
            </a:r>
          </a:p>
        </p:txBody>
      </p:sp>
    </p:spTree>
    <p:extLst>
      <p:ext uri="{BB962C8B-B14F-4D97-AF65-F5344CB8AC3E}">
        <p14:creationId xmlns:p14="http://schemas.microsoft.com/office/powerpoint/2010/main" val="264287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48A4A7-7C1E-040D-171D-41A9A04124A5}"/>
              </a:ext>
            </a:extLst>
          </p:cNvPr>
          <p:cNvSpPr>
            <a:spLocks noGrp="1"/>
          </p:cNvSpPr>
          <p:nvPr>
            <p:ph idx="1"/>
          </p:nvPr>
        </p:nvSpPr>
        <p:spPr/>
        <p:txBody>
          <a:bodyPr>
            <a:normAutofit/>
          </a:bodyPr>
          <a:lstStyle/>
          <a:p>
            <a:pPr marL="0" indent="0">
              <a:buNone/>
            </a:pPr>
            <a:r>
              <a:rPr lang="en-US" sz="6000" dirty="0"/>
              <a:t>There is no replacement for the daily fuel that we find when we feast on God’s word. </a:t>
            </a:r>
          </a:p>
        </p:txBody>
      </p:sp>
    </p:spTree>
    <p:extLst>
      <p:ext uri="{BB962C8B-B14F-4D97-AF65-F5344CB8AC3E}">
        <p14:creationId xmlns:p14="http://schemas.microsoft.com/office/powerpoint/2010/main" val="185599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A435-5A0B-989D-B220-96E0284023A8}"/>
              </a:ext>
            </a:extLst>
          </p:cNvPr>
          <p:cNvSpPr>
            <a:spLocks noGrp="1"/>
          </p:cNvSpPr>
          <p:nvPr>
            <p:ph type="ctrTitle"/>
          </p:nvPr>
        </p:nvSpPr>
        <p:spPr/>
        <p:txBody>
          <a:bodyPr/>
          <a:lstStyle/>
          <a:p>
            <a:r>
              <a:rPr lang="en-US" dirty="0"/>
              <a:t>Preach the Gospel to Yourself</a:t>
            </a:r>
          </a:p>
        </p:txBody>
      </p:sp>
      <p:sp>
        <p:nvSpPr>
          <p:cNvPr id="3" name="Subtitle 2">
            <a:extLst>
              <a:ext uri="{FF2B5EF4-FFF2-40B4-BE49-F238E27FC236}">
                <a16:creationId xmlns:a16="http://schemas.microsoft.com/office/drawing/2014/main" id="{79B761D6-C5DF-D869-31F6-01A8953F286C}"/>
              </a:ext>
            </a:extLst>
          </p:cNvPr>
          <p:cNvSpPr>
            <a:spLocks noGrp="1"/>
          </p:cNvSpPr>
          <p:nvPr>
            <p:ph type="subTitle" idx="1"/>
          </p:nvPr>
        </p:nvSpPr>
        <p:spPr/>
        <p:txBody>
          <a:bodyPr/>
          <a:lstStyle/>
          <a:p>
            <a:r>
              <a:rPr lang="en-US" dirty="0"/>
              <a:t>Ephesians 2:1-10</a:t>
            </a:r>
          </a:p>
        </p:txBody>
      </p:sp>
    </p:spTree>
    <p:extLst>
      <p:ext uri="{BB962C8B-B14F-4D97-AF65-F5344CB8AC3E}">
        <p14:creationId xmlns:p14="http://schemas.microsoft.com/office/powerpoint/2010/main" val="326611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1F35-2D38-D8EB-2D1D-2B402A30CFCE}"/>
              </a:ext>
            </a:extLst>
          </p:cNvPr>
          <p:cNvSpPr>
            <a:spLocks noGrp="1"/>
          </p:cNvSpPr>
          <p:nvPr>
            <p:ph type="title"/>
          </p:nvPr>
        </p:nvSpPr>
        <p:spPr/>
        <p:txBody>
          <a:bodyPr>
            <a:normAutofit/>
          </a:bodyPr>
          <a:lstStyle/>
          <a:p>
            <a:r>
              <a:rPr lang="en-US" b="1" dirty="0"/>
              <a:t>Bring to Mind Spiritual Markers </a:t>
            </a:r>
            <a:endParaRPr lang="en-US" dirty="0"/>
          </a:p>
        </p:txBody>
      </p:sp>
      <p:pic>
        <p:nvPicPr>
          <p:cNvPr id="5" name="Content Placeholder 4">
            <a:extLst>
              <a:ext uri="{FF2B5EF4-FFF2-40B4-BE49-F238E27FC236}">
                <a16:creationId xmlns:a16="http://schemas.microsoft.com/office/drawing/2014/main" id="{3EA9BA01-043C-3031-179B-6F41B532A856}"/>
              </a:ext>
            </a:extLst>
          </p:cNvPr>
          <p:cNvPicPr>
            <a:picLocks noGrp="1" noChangeAspect="1"/>
          </p:cNvPicPr>
          <p:nvPr>
            <p:ph idx="1"/>
          </p:nvPr>
        </p:nvPicPr>
        <p:blipFill>
          <a:blip r:embed="rId2"/>
          <a:stretch>
            <a:fillRect/>
          </a:stretch>
        </p:blipFill>
        <p:spPr>
          <a:xfrm>
            <a:off x="417342" y="1690688"/>
            <a:ext cx="7785203" cy="4054793"/>
          </a:xfrm>
          <a:prstGeom prst="rect">
            <a:avLst/>
          </a:prstGeom>
        </p:spPr>
      </p:pic>
      <p:sp>
        <p:nvSpPr>
          <p:cNvPr id="6" name="TextBox 5">
            <a:extLst>
              <a:ext uri="{FF2B5EF4-FFF2-40B4-BE49-F238E27FC236}">
                <a16:creationId xmlns:a16="http://schemas.microsoft.com/office/drawing/2014/main" id="{19B0BCC9-AF96-EFE8-E92E-9DC64593F948}"/>
              </a:ext>
            </a:extLst>
          </p:cNvPr>
          <p:cNvSpPr txBox="1"/>
          <p:nvPr/>
        </p:nvSpPr>
        <p:spPr>
          <a:xfrm>
            <a:off x="8440615" y="2009924"/>
            <a:ext cx="3334043" cy="3416320"/>
          </a:xfrm>
          <a:prstGeom prst="rect">
            <a:avLst/>
          </a:prstGeom>
          <a:noFill/>
        </p:spPr>
        <p:txBody>
          <a:bodyPr wrap="square" rtlCol="0">
            <a:spAutoFit/>
          </a:bodyPr>
          <a:lstStyle/>
          <a:p>
            <a:r>
              <a:rPr lang="en-US" sz="3600" dirty="0"/>
              <a:t>We don’t recall the past to relive the past, we recall the past to refuel for the present. </a:t>
            </a:r>
            <a:endParaRPr lang="en-US" sz="3600" dirty="0">
              <a:effectLst/>
            </a:endParaRPr>
          </a:p>
        </p:txBody>
      </p:sp>
    </p:spTree>
    <p:extLst>
      <p:ext uri="{BB962C8B-B14F-4D97-AF65-F5344CB8AC3E}">
        <p14:creationId xmlns:p14="http://schemas.microsoft.com/office/powerpoint/2010/main" val="192519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5094-01C7-D255-BD81-2AEC0B13908B}"/>
              </a:ext>
            </a:extLst>
          </p:cNvPr>
          <p:cNvSpPr>
            <a:spLocks noGrp="1"/>
          </p:cNvSpPr>
          <p:nvPr>
            <p:ph type="title"/>
          </p:nvPr>
        </p:nvSpPr>
        <p:spPr/>
        <p:txBody>
          <a:bodyPr/>
          <a:lstStyle/>
          <a:p>
            <a:r>
              <a:rPr lang="en-US" dirty="0"/>
              <a:t>Reminder of the Spirit that Indwells Him</a:t>
            </a:r>
          </a:p>
        </p:txBody>
      </p:sp>
      <p:sp>
        <p:nvSpPr>
          <p:cNvPr id="3" name="Content Placeholder 2">
            <a:extLst>
              <a:ext uri="{FF2B5EF4-FFF2-40B4-BE49-F238E27FC236}">
                <a16:creationId xmlns:a16="http://schemas.microsoft.com/office/drawing/2014/main" id="{2068305A-D897-5C8A-5CCE-AE6200D42BDF}"/>
              </a:ext>
            </a:extLst>
          </p:cNvPr>
          <p:cNvSpPr>
            <a:spLocks noGrp="1"/>
          </p:cNvSpPr>
          <p:nvPr>
            <p:ph idx="1"/>
          </p:nvPr>
        </p:nvSpPr>
        <p:spPr/>
        <p:txBody>
          <a:bodyPr/>
          <a:lstStyle/>
          <a:p>
            <a:pPr marL="0" indent="0" algn="ctr">
              <a:buNone/>
            </a:pPr>
            <a:r>
              <a:rPr lang="en-US" sz="4400" dirty="0"/>
              <a:t>Verse 7 God has not </a:t>
            </a:r>
            <a:r>
              <a:rPr lang="en-US" sz="4400" b="1" dirty="0"/>
              <a:t>given US</a:t>
            </a:r>
            <a:r>
              <a:rPr lang="en-US" sz="4400" dirty="0"/>
              <a:t> a spirit of fear, but of power, love, and self-discipline.</a:t>
            </a:r>
          </a:p>
          <a:p>
            <a:pPr marL="0" indent="0" algn="ctr">
              <a:buNone/>
            </a:pPr>
            <a:endParaRPr lang="en-US" sz="4400" b="0" dirty="0">
              <a:effectLst/>
            </a:endParaRPr>
          </a:p>
          <a:p>
            <a:pPr marL="0" indent="0" algn="ctr">
              <a:buNone/>
            </a:pPr>
            <a:r>
              <a:rPr lang="en-US" sz="3600" b="1" dirty="0"/>
              <a:t>Paul is not calling Timothy to self-reliance but God reliance. </a:t>
            </a:r>
            <a:endParaRPr lang="en-US" sz="5400" b="0" dirty="0">
              <a:effectLst/>
            </a:endParaRPr>
          </a:p>
        </p:txBody>
      </p:sp>
    </p:spTree>
    <p:extLst>
      <p:ext uri="{BB962C8B-B14F-4D97-AF65-F5344CB8AC3E}">
        <p14:creationId xmlns:p14="http://schemas.microsoft.com/office/powerpoint/2010/main" val="90489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07C9D9-F383-C2F6-13A7-570A0AC5CA67}"/>
              </a:ext>
            </a:extLst>
          </p:cNvPr>
          <p:cNvGrpSpPr/>
          <p:nvPr/>
        </p:nvGrpSpPr>
        <p:grpSpPr>
          <a:xfrm>
            <a:off x="5709983" y="736088"/>
            <a:ext cx="6247556" cy="5385824"/>
            <a:chOff x="2727632" y="633047"/>
            <a:chExt cx="6247556" cy="5385824"/>
          </a:xfrm>
        </p:grpSpPr>
        <p:sp>
          <p:nvSpPr>
            <p:cNvPr id="2" name="Triangle 1">
              <a:extLst>
                <a:ext uri="{FF2B5EF4-FFF2-40B4-BE49-F238E27FC236}">
                  <a16:creationId xmlns:a16="http://schemas.microsoft.com/office/drawing/2014/main" id="{5B2EE1B0-3752-4F7C-BA2F-625BFD777171}"/>
                </a:ext>
              </a:extLst>
            </p:cNvPr>
            <p:cNvSpPr/>
            <p:nvPr/>
          </p:nvSpPr>
          <p:spPr>
            <a:xfrm>
              <a:off x="2727632" y="633047"/>
              <a:ext cx="6247556" cy="5385824"/>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F9ABD6A-9458-DE5E-D869-8957F9CC5261}"/>
                </a:ext>
              </a:extLst>
            </p:cNvPr>
            <p:cNvSpPr txBox="1"/>
            <p:nvPr/>
          </p:nvSpPr>
          <p:spPr>
            <a:xfrm>
              <a:off x="4775232" y="2213283"/>
              <a:ext cx="2152356" cy="707886"/>
            </a:xfrm>
            <a:prstGeom prst="rect">
              <a:avLst/>
            </a:prstGeom>
            <a:noFill/>
          </p:spPr>
          <p:txBody>
            <a:bodyPr wrap="square" rtlCol="0">
              <a:spAutoFit/>
            </a:bodyPr>
            <a:lstStyle/>
            <a:p>
              <a:pPr algn="ctr"/>
              <a:r>
                <a:rPr lang="en-US" sz="4000" b="1" dirty="0"/>
                <a:t>Love</a:t>
              </a:r>
              <a:endParaRPr lang="en-US" b="1" dirty="0"/>
            </a:p>
          </p:txBody>
        </p:sp>
        <p:sp>
          <p:nvSpPr>
            <p:cNvPr id="4" name="TextBox 3">
              <a:extLst>
                <a:ext uri="{FF2B5EF4-FFF2-40B4-BE49-F238E27FC236}">
                  <a16:creationId xmlns:a16="http://schemas.microsoft.com/office/drawing/2014/main" id="{9CF90247-9805-17FD-3C49-E3578B9F0D18}"/>
                </a:ext>
              </a:extLst>
            </p:cNvPr>
            <p:cNvSpPr txBox="1"/>
            <p:nvPr/>
          </p:nvSpPr>
          <p:spPr>
            <a:xfrm>
              <a:off x="3205090" y="5209290"/>
              <a:ext cx="2152356" cy="707886"/>
            </a:xfrm>
            <a:prstGeom prst="rect">
              <a:avLst/>
            </a:prstGeom>
            <a:noFill/>
          </p:spPr>
          <p:txBody>
            <a:bodyPr wrap="square" rtlCol="0">
              <a:spAutoFit/>
            </a:bodyPr>
            <a:lstStyle/>
            <a:p>
              <a:r>
                <a:rPr lang="en-US" sz="4000" b="1" dirty="0"/>
                <a:t>Power</a:t>
              </a:r>
              <a:endParaRPr lang="en-US" b="1" dirty="0"/>
            </a:p>
          </p:txBody>
        </p:sp>
        <p:sp>
          <p:nvSpPr>
            <p:cNvPr id="5" name="TextBox 4">
              <a:extLst>
                <a:ext uri="{FF2B5EF4-FFF2-40B4-BE49-F238E27FC236}">
                  <a16:creationId xmlns:a16="http://schemas.microsoft.com/office/drawing/2014/main" id="{85E5A2EE-9BE8-0610-76C8-42AB3532E1D9}"/>
                </a:ext>
              </a:extLst>
            </p:cNvPr>
            <p:cNvSpPr txBox="1"/>
            <p:nvPr/>
          </p:nvSpPr>
          <p:spPr>
            <a:xfrm>
              <a:off x="6135859" y="4695432"/>
              <a:ext cx="2839329" cy="1323439"/>
            </a:xfrm>
            <a:prstGeom prst="rect">
              <a:avLst/>
            </a:prstGeom>
            <a:noFill/>
          </p:spPr>
          <p:txBody>
            <a:bodyPr wrap="square" rtlCol="0">
              <a:spAutoFit/>
            </a:bodyPr>
            <a:lstStyle/>
            <a:p>
              <a:r>
                <a:rPr lang="en-US" sz="4000" b="1" dirty="0"/>
                <a:t>Self-Discipline</a:t>
              </a:r>
              <a:endParaRPr lang="en-US" b="1" dirty="0"/>
            </a:p>
          </p:txBody>
        </p:sp>
      </p:grpSp>
      <p:sp>
        <p:nvSpPr>
          <p:cNvPr id="7" name="TextBox 6">
            <a:extLst>
              <a:ext uri="{FF2B5EF4-FFF2-40B4-BE49-F238E27FC236}">
                <a16:creationId xmlns:a16="http://schemas.microsoft.com/office/drawing/2014/main" id="{5B7346C0-0D2C-62F4-5D10-A616545B5553}"/>
              </a:ext>
            </a:extLst>
          </p:cNvPr>
          <p:cNvSpPr txBox="1"/>
          <p:nvPr/>
        </p:nvSpPr>
        <p:spPr>
          <a:xfrm>
            <a:off x="351693" y="1239106"/>
            <a:ext cx="6597748" cy="2862322"/>
          </a:xfrm>
          <a:prstGeom prst="rect">
            <a:avLst/>
          </a:prstGeom>
          <a:noFill/>
        </p:spPr>
        <p:txBody>
          <a:bodyPr wrap="square" rtlCol="0">
            <a:spAutoFit/>
          </a:bodyPr>
          <a:lstStyle/>
          <a:p>
            <a:r>
              <a:rPr lang="en-US" sz="3600" dirty="0"/>
              <a:t>Power + love = relationships</a:t>
            </a:r>
            <a:endParaRPr lang="en-US" sz="3600" b="0" dirty="0">
              <a:effectLst/>
            </a:endParaRPr>
          </a:p>
          <a:p>
            <a:r>
              <a:rPr lang="en-US" sz="3600" dirty="0"/>
              <a:t>Power + self-discipline = endure</a:t>
            </a:r>
            <a:br>
              <a:rPr lang="en-US" sz="3600" b="0" dirty="0">
                <a:effectLst/>
              </a:rPr>
            </a:br>
            <a:endParaRPr lang="en-US" sz="3600" b="0" dirty="0">
              <a:effectLst/>
            </a:endParaRPr>
          </a:p>
          <a:p>
            <a:r>
              <a:rPr lang="en-US" sz="3600" dirty="0"/>
              <a:t>Love + power = action</a:t>
            </a:r>
            <a:endParaRPr lang="en-US" sz="3600" b="0" dirty="0">
              <a:effectLst/>
            </a:endParaRPr>
          </a:p>
          <a:p>
            <a:r>
              <a:rPr lang="en-US" sz="3600" dirty="0"/>
              <a:t>Love + self-discipline = sacrifice</a:t>
            </a:r>
            <a:endParaRPr lang="en-US" sz="3600" b="0" dirty="0">
              <a:effectLst/>
            </a:endParaRPr>
          </a:p>
        </p:txBody>
      </p:sp>
    </p:spTree>
    <p:extLst>
      <p:ext uri="{BB962C8B-B14F-4D97-AF65-F5344CB8AC3E}">
        <p14:creationId xmlns:p14="http://schemas.microsoft.com/office/powerpoint/2010/main" val="101112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A9F01-41CE-2020-F7AF-74595029AF72}"/>
              </a:ext>
            </a:extLst>
          </p:cNvPr>
          <p:cNvPicPr>
            <a:picLocks noChangeAspect="1"/>
          </p:cNvPicPr>
          <p:nvPr/>
        </p:nvPicPr>
        <p:blipFill>
          <a:blip r:embed="rId2"/>
          <a:stretch>
            <a:fillRect/>
          </a:stretch>
        </p:blipFill>
        <p:spPr>
          <a:xfrm>
            <a:off x="618978" y="10375"/>
            <a:ext cx="10986868" cy="6857738"/>
          </a:xfrm>
          <a:prstGeom prst="rect">
            <a:avLst/>
          </a:prstGeom>
        </p:spPr>
      </p:pic>
    </p:spTree>
    <p:extLst>
      <p:ext uri="{BB962C8B-B14F-4D97-AF65-F5344CB8AC3E}">
        <p14:creationId xmlns:p14="http://schemas.microsoft.com/office/powerpoint/2010/main" val="4164561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0ACD-B3AF-5FE4-A68D-E974278D70A8}"/>
              </a:ext>
            </a:extLst>
          </p:cNvPr>
          <p:cNvSpPr>
            <a:spLocks noGrp="1"/>
          </p:cNvSpPr>
          <p:nvPr>
            <p:ph type="ctrTitle"/>
          </p:nvPr>
        </p:nvSpPr>
        <p:spPr>
          <a:xfrm>
            <a:off x="1524000" y="2235200"/>
            <a:ext cx="9144000" cy="2387600"/>
          </a:xfrm>
        </p:spPr>
        <p:txBody>
          <a:bodyPr>
            <a:noAutofit/>
          </a:bodyPr>
          <a:lstStyle/>
          <a:p>
            <a:r>
              <a:rPr lang="en-US" sz="4800" dirty="0"/>
              <a:t>The tears of hardship can blur our vision to the reality of God’s provision and faithfulness. </a:t>
            </a:r>
          </a:p>
        </p:txBody>
      </p:sp>
    </p:spTree>
    <p:extLst>
      <p:ext uri="{BB962C8B-B14F-4D97-AF65-F5344CB8AC3E}">
        <p14:creationId xmlns:p14="http://schemas.microsoft.com/office/powerpoint/2010/main" val="418935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0FAE9-8244-B14B-06CA-686AA22089CD}"/>
              </a:ext>
            </a:extLst>
          </p:cNvPr>
          <p:cNvSpPr>
            <a:spLocks noGrp="1"/>
          </p:cNvSpPr>
          <p:nvPr>
            <p:ph type="title"/>
          </p:nvPr>
        </p:nvSpPr>
        <p:spPr/>
        <p:txBody>
          <a:bodyPr/>
          <a:lstStyle/>
          <a:p>
            <a:r>
              <a:rPr lang="en-US" dirty="0"/>
              <a:t>4 Questions</a:t>
            </a:r>
          </a:p>
        </p:txBody>
      </p:sp>
      <p:sp>
        <p:nvSpPr>
          <p:cNvPr id="3" name="Content Placeholder 2">
            <a:extLst>
              <a:ext uri="{FF2B5EF4-FFF2-40B4-BE49-F238E27FC236}">
                <a16:creationId xmlns:a16="http://schemas.microsoft.com/office/drawing/2014/main" id="{5DB1BE73-3573-6EB4-8269-175603C3FFFD}"/>
              </a:ext>
            </a:extLst>
          </p:cNvPr>
          <p:cNvSpPr>
            <a:spLocks noGrp="1"/>
          </p:cNvSpPr>
          <p:nvPr>
            <p:ph idx="1"/>
          </p:nvPr>
        </p:nvSpPr>
        <p:spPr/>
        <p:txBody>
          <a:bodyPr/>
          <a:lstStyle/>
          <a:p>
            <a:pPr marL="514350" indent="-514350">
              <a:buFont typeface="+mj-lt"/>
              <a:buAutoNum type="arabicPeriod"/>
            </a:pPr>
            <a:r>
              <a:rPr lang="en-US" sz="3200" dirty="0"/>
              <a:t>Even during hardship, who are you spurring on?</a:t>
            </a:r>
          </a:p>
          <a:p>
            <a:pPr marL="514350" indent="-514350">
              <a:buFont typeface="+mj-lt"/>
              <a:buAutoNum type="arabicPeriod"/>
            </a:pPr>
            <a:r>
              <a:rPr lang="en-US" sz="3200" dirty="0"/>
              <a:t>Who can give an outside perspective to the hardship of your life? </a:t>
            </a:r>
          </a:p>
          <a:p>
            <a:pPr marL="514350" indent="-514350">
              <a:buFont typeface="+mj-lt"/>
              <a:buAutoNum type="arabicPeriod"/>
            </a:pPr>
            <a:r>
              <a:rPr lang="en-US" sz="3200" dirty="0"/>
              <a:t>When this person with an outside perspective speaks, do you believe them?</a:t>
            </a:r>
          </a:p>
          <a:p>
            <a:pPr marL="514350" indent="-514350">
              <a:buFont typeface="+mj-lt"/>
              <a:buAutoNum type="arabicPeriod"/>
            </a:pPr>
            <a:r>
              <a:rPr lang="en-US" sz="3200" dirty="0"/>
              <a:t>Is the flame of your faith faltering?</a:t>
            </a:r>
            <a:endParaRPr lang="en-US" sz="3200" dirty="0">
              <a:effectLst/>
            </a:endParaRP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65541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05E8-42A9-1976-A934-39BD0D51A29A}"/>
              </a:ext>
            </a:extLst>
          </p:cNvPr>
          <p:cNvSpPr>
            <a:spLocks noGrp="1"/>
          </p:cNvSpPr>
          <p:nvPr>
            <p:ph type="ctrTitle"/>
          </p:nvPr>
        </p:nvSpPr>
        <p:spPr>
          <a:xfrm>
            <a:off x="520505" y="1122362"/>
            <a:ext cx="10818055" cy="5081489"/>
          </a:xfrm>
        </p:spPr>
        <p:txBody>
          <a:bodyPr>
            <a:normAutofit fontScale="90000"/>
          </a:bodyPr>
          <a:lstStyle/>
          <a:p>
            <a:r>
              <a:rPr lang="en-US" dirty="0"/>
              <a:t>Matthew 12:20 A bruised reed he will not break, and a smoldering wick he will not snuff out, till he has brought justice through to victory.</a:t>
            </a:r>
            <a:br>
              <a:rPr lang="en-US" dirty="0"/>
            </a:br>
            <a:br>
              <a:rPr lang="en-US" sz="4400" dirty="0"/>
            </a:br>
            <a:r>
              <a:rPr lang="en-US" dirty="0"/>
              <a:t>He is strong and kind.</a:t>
            </a:r>
            <a:br>
              <a:rPr lang="en-US" b="0" dirty="0">
                <a:effectLst/>
              </a:rPr>
            </a:br>
            <a:br>
              <a:rPr lang="en-US" sz="4400" dirty="0"/>
            </a:br>
            <a:r>
              <a:rPr lang="en-US" dirty="0"/>
              <a:t>He is Tender and Tenacious</a:t>
            </a:r>
          </a:p>
        </p:txBody>
      </p:sp>
    </p:spTree>
    <p:extLst>
      <p:ext uri="{BB962C8B-B14F-4D97-AF65-F5344CB8AC3E}">
        <p14:creationId xmlns:p14="http://schemas.microsoft.com/office/powerpoint/2010/main" val="89201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05A9-5FB4-87CD-E4AF-0B2B12BF164D}"/>
              </a:ext>
            </a:extLst>
          </p:cNvPr>
          <p:cNvSpPr>
            <a:spLocks noGrp="1"/>
          </p:cNvSpPr>
          <p:nvPr>
            <p:ph type="ctrTitle"/>
          </p:nvPr>
        </p:nvSpPr>
        <p:spPr>
          <a:xfrm>
            <a:off x="1650609" y="3429000"/>
            <a:ext cx="9144000" cy="2387600"/>
          </a:xfrm>
        </p:spPr>
        <p:txBody>
          <a:bodyPr>
            <a:normAutofit fontScale="90000"/>
          </a:bodyPr>
          <a:lstStyle/>
          <a:p>
            <a:r>
              <a:rPr lang="en-US" dirty="0"/>
              <a:t>Suffering is one of the main themes of 2 Timothy. </a:t>
            </a:r>
            <a:br>
              <a:rPr lang="en-US" dirty="0"/>
            </a:br>
            <a:br>
              <a:rPr lang="en-US" dirty="0"/>
            </a:br>
            <a:r>
              <a:rPr lang="en-US" dirty="0"/>
              <a:t>Suffering is a real thing that affects real people in real ways.</a:t>
            </a:r>
            <a:br>
              <a:rPr lang="en-US" b="0" dirty="0">
                <a:effectLst/>
              </a:rPr>
            </a:br>
            <a:endParaRPr lang="en-US" dirty="0"/>
          </a:p>
        </p:txBody>
      </p:sp>
      <p:sp>
        <p:nvSpPr>
          <p:cNvPr id="3" name="Subtitle 2">
            <a:extLst>
              <a:ext uri="{FF2B5EF4-FFF2-40B4-BE49-F238E27FC236}">
                <a16:creationId xmlns:a16="http://schemas.microsoft.com/office/drawing/2014/main" id="{5ED589D5-3256-430F-CBD7-7D3C533E02A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9432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44AB5-B4D5-7755-7027-3BB85061D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5C2F5-83E1-FDF1-0750-4E2670AD9C9B}"/>
              </a:ext>
            </a:extLst>
          </p:cNvPr>
          <p:cNvSpPr>
            <a:spLocks noGrp="1"/>
          </p:cNvSpPr>
          <p:nvPr>
            <p:ph type="ctrTitle"/>
          </p:nvPr>
        </p:nvSpPr>
        <p:spPr>
          <a:xfrm>
            <a:off x="323557" y="3429000"/>
            <a:ext cx="11648049" cy="2169941"/>
          </a:xfrm>
        </p:spPr>
        <p:txBody>
          <a:bodyPr>
            <a:normAutofit/>
          </a:bodyPr>
          <a:lstStyle/>
          <a:p>
            <a:pPr algn="l"/>
            <a:r>
              <a:rPr lang="en-US" sz="4800" dirty="0">
                <a:latin typeface="+mn-lt"/>
              </a:rPr>
              <a:t>1. Reminds Him of reasons for confidence</a:t>
            </a:r>
            <a:br>
              <a:rPr lang="en-US" sz="4800" dirty="0">
                <a:latin typeface="+mn-lt"/>
              </a:rPr>
            </a:br>
            <a:r>
              <a:rPr lang="en-US" sz="4800" dirty="0">
                <a:latin typeface="+mn-lt"/>
              </a:rPr>
              <a:t>2. Reminds Him to Fan Into Flame</a:t>
            </a:r>
            <a:br>
              <a:rPr lang="en-US" sz="4800" dirty="0">
                <a:latin typeface="+mn-lt"/>
              </a:rPr>
            </a:br>
            <a:r>
              <a:rPr lang="en-US" sz="4800" dirty="0">
                <a:latin typeface="+mn-lt"/>
              </a:rPr>
              <a:t>3. Reminds Him of the Spirit that Indwells </a:t>
            </a:r>
          </a:p>
        </p:txBody>
      </p:sp>
      <p:sp>
        <p:nvSpPr>
          <p:cNvPr id="7" name="TextBox 6">
            <a:extLst>
              <a:ext uri="{FF2B5EF4-FFF2-40B4-BE49-F238E27FC236}">
                <a16:creationId xmlns:a16="http://schemas.microsoft.com/office/drawing/2014/main" id="{62D14E54-90C2-A96F-AB3E-5B5FBC906232}"/>
              </a:ext>
            </a:extLst>
          </p:cNvPr>
          <p:cNvSpPr txBox="1"/>
          <p:nvPr/>
        </p:nvSpPr>
        <p:spPr>
          <a:xfrm>
            <a:off x="787792" y="703385"/>
            <a:ext cx="10255346" cy="2123658"/>
          </a:xfrm>
          <a:prstGeom prst="rect">
            <a:avLst/>
          </a:prstGeom>
          <a:noFill/>
        </p:spPr>
        <p:txBody>
          <a:bodyPr wrap="square" rtlCol="0">
            <a:spAutoFit/>
          </a:bodyPr>
          <a:lstStyle/>
          <a:p>
            <a:pPr algn="ctr"/>
            <a:r>
              <a:rPr lang="en-US" sz="4400" b="1" dirty="0"/>
              <a:t>2 Timothy 1:1-7</a:t>
            </a:r>
            <a:br>
              <a:rPr lang="en-US" sz="4400" b="1" dirty="0"/>
            </a:br>
            <a:r>
              <a:rPr lang="en-US" sz="4400" b="1" dirty="0"/>
              <a:t>Paul strengthens Timothy’s confidence with 3 reminders. </a:t>
            </a:r>
            <a:endParaRPr lang="en-US" sz="4400" dirty="0"/>
          </a:p>
        </p:txBody>
      </p:sp>
    </p:spTree>
    <p:extLst>
      <p:ext uri="{BB962C8B-B14F-4D97-AF65-F5344CB8AC3E}">
        <p14:creationId xmlns:p14="http://schemas.microsoft.com/office/powerpoint/2010/main" val="58977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3110-B28D-A334-EE6A-64D2CD85CBAF}"/>
              </a:ext>
            </a:extLst>
          </p:cNvPr>
          <p:cNvSpPr>
            <a:spLocks noGrp="1"/>
          </p:cNvSpPr>
          <p:nvPr>
            <p:ph type="title"/>
          </p:nvPr>
        </p:nvSpPr>
        <p:spPr/>
        <p:txBody>
          <a:bodyPr>
            <a:normAutofit/>
          </a:bodyPr>
          <a:lstStyle/>
          <a:p>
            <a:r>
              <a:rPr lang="en-US" b="1" dirty="0"/>
              <a:t>Remind Him for Reasons for Confidence </a:t>
            </a:r>
            <a:br>
              <a:rPr lang="en-US" b="1" dirty="0"/>
            </a:br>
            <a:r>
              <a:rPr lang="en-US" b="1" dirty="0"/>
              <a:t>(2 reasons)</a:t>
            </a:r>
            <a:endParaRPr lang="en-US" dirty="0"/>
          </a:p>
        </p:txBody>
      </p:sp>
      <p:sp>
        <p:nvSpPr>
          <p:cNvPr id="3" name="Content Placeholder 2">
            <a:extLst>
              <a:ext uri="{FF2B5EF4-FFF2-40B4-BE49-F238E27FC236}">
                <a16:creationId xmlns:a16="http://schemas.microsoft.com/office/drawing/2014/main" id="{23BC2CFF-ABCF-C268-D0AB-3A021339B88B}"/>
              </a:ext>
            </a:extLst>
          </p:cNvPr>
          <p:cNvSpPr>
            <a:spLocks noGrp="1"/>
          </p:cNvSpPr>
          <p:nvPr>
            <p:ph idx="1"/>
          </p:nvPr>
        </p:nvSpPr>
        <p:spPr/>
        <p:txBody>
          <a:bodyPr/>
          <a:lstStyle/>
          <a:p>
            <a:pPr marL="514350" indent="-514350">
              <a:buFont typeface="+mj-lt"/>
              <a:buAutoNum type="arabicPeriod"/>
            </a:pPr>
            <a:r>
              <a:rPr lang="en-US" dirty="0"/>
              <a:t>We serve the same Lord</a:t>
            </a:r>
          </a:p>
          <a:p>
            <a:pPr marL="0" indent="0">
              <a:buNone/>
            </a:pPr>
            <a:endParaRPr lang="en-US" dirty="0"/>
          </a:p>
          <a:p>
            <a:pPr marL="0" indent="0">
              <a:buNone/>
            </a:pPr>
            <a:r>
              <a:rPr lang="en-US" dirty="0"/>
              <a:t>I am an apostle of Jesus, </a:t>
            </a:r>
            <a:r>
              <a:rPr lang="en-US" b="1" u="sng" dirty="0"/>
              <a:t>by God’s will</a:t>
            </a:r>
            <a:r>
              <a:rPr lang="en-US" dirty="0"/>
              <a:t>.</a:t>
            </a:r>
          </a:p>
          <a:p>
            <a:pPr marL="0" indent="0">
              <a:buNone/>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520484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E055-3657-41FD-5508-953E80FE7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3E093-F51E-FB93-9CFF-726FA1AF7607}"/>
              </a:ext>
            </a:extLst>
          </p:cNvPr>
          <p:cNvSpPr>
            <a:spLocks noGrp="1"/>
          </p:cNvSpPr>
          <p:nvPr>
            <p:ph type="title"/>
          </p:nvPr>
        </p:nvSpPr>
        <p:spPr/>
        <p:txBody>
          <a:bodyPr>
            <a:normAutofit/>
          </a:bodyPr>
          <a:lstStyle/>
          <a:p>
            <a:r>
              <a:rPr lang="en-US" b="1" dirty="0"/>
              <a:t>Remind Him for Reasons for Confidence </a:t>
            </a:r>
            <a:br>
              <a:rPr lang="en-US" b="1" dirty="0"/>
            </a:br>
            <a:r>
              <a:rPr lang="en-US" b="1" dirty="0"/>
              <a:t>(2 reasons)</a:t>
            </a:r>
            <a:endParaRPr lang="en-US" dirty="0"/>
          </a:p>
        </p:txBody>
      </p:sp>
      <p:sp>
        <p:nvSpPr>
          <p:cNvPr id="3" name="Content Placeholder 2">
            <a:extLst>
              <a:ext uri="{FF2B5EF4-FFF2-40B4-BE49-F238E27FC236}">
                <a16:creationId xmlns:a16="http://schemas.microsoft.com/office/drawing/2014/main" id="{29A7885B-542D-F36D-8329-ED5BB098E833}"/>
              </a:ext>
            </a:extLst>
          </p:cNvPr>
          <p:cNvSpPr>
            <a:spLocks noGrp="1"/>
          </p:cNvSpPr>
          <p:nvPr>
            <p:ph idx="1"/>
          </p:nvPr>
        </p:nvSpPr>
        <p:spPr/>
        <p:txBody>
          <a:bodyPr/>
          <a:lstStyle/>
          <a:p>
            <a:pPr marL="514350" indent="-514350">
              <a:buFont typeface="+mj-lt"/>
              <a:buAutoNum type="arabicPeriod"/>
            </a:pPr>
            <a:r>
              <a:rPr lang="en-US" dirty="0"/>
              <a:t>We serve the same Lord</a:t>
            </a:r>
          </a:p>
          <a:p>
            <a:pPr marL="0" indent="0">
              <a:buNone/>
            </a:pPr>
            <a:endParaRPr lang="en-US" dirty="0"/>
          </a:p>
          <a:p>
            <a:pPr marL="0" indent="0">
              <a:buNone/>
            </a:pPr>
            <a:r>
              <a:rPr lang="en-US" dirty="0"/>
              <a:t>I am an apostle of Jesus, </a:t>
            </a:r>
            <a:r>
              <a:rPr lang="en-US" b="1" u="sng" dirty="0"/>
              <a:t>by God’s will</a:t>
            </a:r>
            <a:r>
              <a:rPr lang="en-US" dirty="0"/>
              <a:t>.</a:t>
            </a:r>
          </a:p>
          <a:p>
            <a:pPr marL="0" indent="0">
              <a:buNone/>
            </a:pPr>
            <a:endParaRPr lang="en-US" dirty="0"/>
          </a:p>
          <a:p>
            <a:pPr marL="0" indent="0">
              <a:buNone/>
            </a:pPr>
            <a:r>
              <a:rPr lang="en-US" dirty="0"/>
              <a:t>Grace, mercy, and peace to you from God the Father and Christ Jesus </a:t>
            </a:r>
            <a:r>
              <a:rPr lang="en-US" b="1" u="sng" dirty="0"/>
              <a:t>OUR LORD</a:t>
            </a:r>
            <a:endParaRPr lang="en-US" b="0" dirty="0">
              <a:effectLst/>
            </a:endParaRPr>
          </a:p>
          <a:p>
            <a:pPr marL="0" indent="0">
              <a:buNone/>
            </a:pPr>
            <a:endParaRPr lang="en-US" dirty="0"/>
          </a:p>
          <a:p>
            <a:pPr marL="0" indent="0">
              <a:buNone/>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91620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2080E-B3D4-0502-5315-83A3D9B4D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89A84-B643-11BC-30C9-91418DC6E9CD}"/>
              </a:ext>
            </a:extLst>
          </p:cNvPr>
          <p:cNvSpPr>
            <a:spLocks noGrp="1"/>
          </p:cNvSpPr>
          <p:nvPr>
            <p:ph type="title"/>
          </p:nvPr>
        </p:nvSpPr>
        <p:spPr/>
        <p:txBody>
          <a:bodyPr>
            <a:normAutofit/>
          </a:bodyPr>
          <a:lstStyle/>
          <a:p>
            <a:r>
              <a:rPr lang="en-US" b="1" dirty="0"/>
              <a:t>Remind Him for Reasons for Confidence </a:t>
            </a:r>
            <a:br>
              <a:rPr lang="en-US" b="1" dirty="0"/>
            </a:br>
            <a:r>
              <a:rPr lang="en-US" b="1" dirty="0"/>
              <a:t>(2 reasons)</a:t>
            </a:r>
            <a:endParaRPr lang="en-US" dirty="0"/>
          </a:p>
        </p:txBody>
      </p:sp>
      <p:sp>
        <p:nvSpPr>
          <p:cNvPr id="3" name="Content Placeholder 2">
            <a:extLst>
              <a:ext uri="{FF2B5EF4-FFF2-40B4-BE49-F238E27FC236}">
                <a16:creationId xmlns:a16="http://schemas.microsoft.com/office/drawing/2014/main" id="{1F62178D-4DC2-132D-9F7C-3DA6DCC32D8C}"/>
              </a:ext>
            </a:extLst>
          </p:cNvPr>
          <p:cNvSpPr>
            <a:spLocks noGrp="1"/>
          </p:cNvSpPr>
          <p:nvPr>
            <p:ph idx="1"/>
          </p:nvPr>
        </p:nvSpPr>
        <p:spPr/>
        <p:txBody>
          <a:bodyPr>
            <a:normAutofit/>
          </a:bodyPr>
          <a:lstStyle/>
          <a:p>
            <a:pPr marL="0" indent="0">
              <a:buNone/>
            </a:pPr>
            <a:r>
              <a:rPr lang="en-US" dirty="0"/>
              <a:t>2.  A Spiritual Heritage</a:t>
            </a:r>
          </a:p>
          <a:p>
            <a:pPr marL="0" indent="0">
              <a:buNone/>
            </a:pPr>
            <a:endParaRPr lang="en-US" sz="1000" dirty="0"/>
          </a:p>
          <a:p>
            <a:pPr marL="0" indent="0">
              <a:buNone/>
            </a:pPr>
            <a:r>
              <a:rPr lang="en-US" dirty="0"/>
              <a:t>I thank God, whom I serve with a clear conscience as my ancestors did, when </a:t>
            </a:r>
            <a:r>
              <a:rPr lang="en-US" b="1" dirty="0"/>
              <a:t>I constantly remember you in my prayers night and day</a:t>
            </a:r>
            <a:r>
              <a:rPr lang="en-US" dirty="0"/>
              <a:t>. 4 Remembering your tears, </a:t>
            </a:r>
            <a:r>
              <a:rPr lang="en-US" b="1" dirty="0"/>
              <a:t>I long to see you</a:t>
            </a:r>
            <a:r>
              <a:rPr lang="en-US" dirty="0"/>
              <a:t> </a:t>
            </a:r>
            <a:r>
              <a:rPr lang="en-US" b="1" dirty="0"/>
              <a:t>so that I may be filled with joy</a:t>
            </a:r>
            <a:r>
              <a:rPr lang="en-US" dirty="0"/>
              <a:t>.</a:t>
            </a:r>
          </a:p>
          <a:p>
            <a:pPr marL="0" indent="0">
              <a:buNone/>
            </a:pPr>
            <a:endParaRPr lang="en-US" sz="2000" dirty="0"/>
          </a:p>
          <a:p>
            <a:pPr marL="0" indent="0">
              <a:buNone/>
            </a:pPr>
            <a:r>
              <a:rPr lang="en-US" b="1" dirty="0"/>
              <a:t>I recall your sincere faith</a:t>
            </a:r>
            <a:r>
              <a:rPr lang="en-US" dirty="0"/>
              <a:t> that first lived in your </a:t>
            </a:r>
            <a:r>
              <a:rPr lang="en-US" u="sng" dirty="0"/>
              <a:t>grandmother Lois </a:t>
            </a:r>
            <a:r>
              <a:rPr lang="en-US" dirty="0"/>
              <a:t>and in your </a:t>
            </a:r>
            <a:r>
              <a:rPr lang="en-US" u="sng" dirty="0"/>
              <a:t>mother Eunice </a:t>
            </a:r>
            <a:r>
              <a:rPr lang="en-US" dirty="0"/>
              <a:t>and now, </a:t>
            </a:r>
            <a:r>
              <a:rPr lang="en-US" b="1" dirty="0"/>
              <a:t>I am convinced</a:t>
            </a:r>
            <a:r>
              <a:rPr lang="en-US" dirty="0"/>
              <a:t>, is in you also.</a:t>
            </a:r>
            <a:endParaRPr lang="en-US" b="0" dirty="0">
              <a:effectLst/>
            </a:endParaRPr>
          </a:p>
          <a:p>
            <a:pPr marL="0" indent="0">
              <a:buNone/>
            </a:pPr>
            <a:endParaRPr lang="en-US" dirty="0"/>
          </a:p>
          <a:p>
            <a:pPr marL="0" indent="0">
              <a:buNone/>
            </a:pP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4720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687CC-D5D9-6EAE-71A8-78C794636D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C043B10-D7DA-61B5-5D85-633D3A6D2EE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F80AB69-37D5-8F32-FFB4-515593A6D4AC}"/>
              </a:ext>
            </a:extLst>
          </p:cNvPr>
          <p:cNvPicPr>
            <a:picLocks noChangeAspect="1"/>
          </p:cNvPicPr>
          <p:nvPr/>
        </p:nvPicPr>
        <p:blipFill>
          <a:blip r:embed="rId2"/>
          <a:stretch>
            <a:fillRect/>
          </a:stretch>
        </p:blipFill>
        <p:spPr>
          <a:xfrm>
            <a:off x="0" y="-1270000"/>
            <a:ext cx="12192000" cy="8128000"/>
          </a:xfrm>
          <a:prstGeom prst="rect">
            <a:avLst/>
          </a:prstGeom>
        </p:spPr>
      </p:pic>
      <p:sp>
        <p:nvSpPr>
          <p:cNvPr id="6" name="TextBox 5">
            <a:extLst>
              <a:ext uri="{FF2B5EF4-FFF2-40B4-BE49-F238E27FC236}">
                <a16:creationId xmlns:a16="http://schemas.microsoft.com/office/drawing/2014/main" id="{79A97F10-BC73-7A41-8AF6-4F17EDA68B98}"/>
              </a:ext>
            </a:extLst>
          </p:cNvPr>
          <p:cNvSpPr txBox="1"/>
          <p:nvPr/>
        </p:nvSpPr>
        <p:spPr>
          <a:xfrm>
            <a:off x="351694" y="4429919"/>
            <a:ext cx="6541476" cy="2308324"/>
          </a:xfrm>
          <a:prstGeom prst="rect">
            <a:avLst/>
          </a:prstGeom>
          <a:noFill/>
        </p:spPr>
        <p:txBody>
          <a:bodyPr wrap="square" rtlCol="0">
            <a:spAutoFit/>
          </a:bodyPr>
          <a:lstStyle/>
          <a:p>
            <a:r>
              <a:rPr lang="en-US" sz="4800" dirty="0">
                <a:solidFill>
                  <a:schemeClr val="bg1"/>
                </a:solidFill>
              </a:rPr>
              <a:t>There would be no Timothy without Lois and Eunice</a:t>
            </a:r>
          </a:p>
        </p:txBody>
      </p:sp>
    </p:spTree>
    <p:extLst>
      <p:ext uri="{BB962C8B-B14F-4D97-AF65-F5344CB8AC3E}">
        <p14:creationId xmlns:p14="http://schemas.microsoft.com/office/powerpoint/2010/main" val="421549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B95E0D3-90DF-132F-929B-5A81D62A9F72}"/>
              </a:ext>
            </a:extLst>
          </p:cNvPr>
          <p:cNvPicPr>
            <a:picLocks noGrp="1" noChangeAspect="1"/>
          </p:cNvPicPr>
          <p:nvPr>
            <p:ph idx="1"/>
          </p:nvPr>
        </p:nvPicPr>
        <p:blipFill>
          <a:blip r:embed="rId2"/>
          <a:stretch>
            <a:fillRect/>
          </a:stretch>
        </p:blipFill>
        <p:spPr>
          <a:xfrm>
            <a:off x="281842" y="849720"/>
            <a:ext cx="7355950" cy="4903966"/>
          </a:xfrm>
          <a:prstGeom prst="rect">
            <a:avLst/>
          </a:prstGeom>
        </p:spPr>
      </p:pic>
      <p:sp>
        <p:nvSpPr>
          <p:cNvPr id="6" name="TextBox 5">
            <a:extLst>
              <a:ext uri="{FF2B5EF4-FFF2-40B4-BE49-F238E27FC236}">
                <a16:creationId xmlns:a16="http://schemas.microsoft.com/office/drawing/2014/main" id="{747C6D83-D368-9995-C562-5539A6527070}"/>
              </a:ext>
            </a:extLst>
          </p:cNvPr>
          <p:cNvSpPr txBox="1"/>
          <p:nvPr/>
        </p:nvSpPr>
        <p:spPr>
          <a:xfrm>
            <a:off x="7877909" y="773723"/>
            <a:ext cx="3910818" cy="5078313"/>
          </a:xfrm>
          <a:prstGeom prst="rect">
            <a:avLst/>
          </a:prstGeom>
          <a:noFill/>
        </p:spPr>
        <p:txBody>
          <a:bodyPr wrap="square" rtlCol="0">
            <a:spAutoFit/>
          </a:bodyPr>
          <a:lstStyle/>
          <a:p>
            <a:r>
              <a:rPr lang="en-US" sz="3600" dirty="0"/>
              <a:t>You are NOT responsible to light the fire of faith in the lives of your children, that is an act of grace, but you can stack the wood. God may light the fire.</a:t>
            </a:r>
          </a:p>
        </p:txBody>
      </p:sp>
    </p:spTree>
    <p:extLst>
      <p:ext uri="{BB962C8B-B14F-4D97-AF65-F5344CB8AC3E}">
        <p14:creationId xmlns:p14="http://schemas.microsoft.com/office/powerpoint/2010/main" val="384271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D6EA-98DF-0DA1-27EF-EF0BC1939865}"/>
              </a:ext>
            </a:extLst>
          </p:cNvPr>
          <p:cNvSpPr>
            <a:spLocks noGrp="1"/>
          </p:cNvSpPr>
          <p:nvPr>
            <p:ph type="ctrTitle"/>
          </p:nvPr>
        </p:nvSpPr>
        <p:spPr>
          <a:xfrm>
            <a:off x="1524000" y="2235200"/>
            <a:ext cx="9144000" cy="2387600"/>
          </a:xfrm>
        </p:spPr>
        <p:txBody>
          <a:bodyPr>
            <a:normAutofit fontScale="90000"/>
          </a:bodyPr>
          <a:lstStyle/>
          <a:p>
            <a:r>
              <a:rPr lang="en-US" dirty="0"/>
              <a:t>And my God will meet all your </a:t>
            </a:r>
            <a:r>
              <a:rPr lang="en-US" b="1" u="sng" dirty="0"/>
              <a:t>needs</a:t>
            </a:r>
            <a:r>
              <a:rPr lang="en-US" dirty="0"/>
              <a:t> according to his abundant riches in Christ Jesus. Phil 4:19</a:t>
            </a:r>
          </a:p>
        </p:txBody>
      </p:sp>
    </p:spTree>
    <p:extLst>
      <p:ext uri="{BB962C8B-B14F-4D97-AF65-F5344CB8AC3E}">
        <p14:creationId xmlns:p14="http://schemas.microsoft.com/office/powerpoint/2010/main" val="4031418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561</Words>
  <Application>Microsoft Macintosh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Aptos Display</vt:lpstr>
      <vt:lpstr>Arial</vt:lpstr>
      <vt:lpstr>Office Theme</vt:lpstr>
      <vt:lpstr>PowerPoint Presentation</vt:lpstr>
      <vt:lpstr>Suffering is one of the main themes of 2 Timothy.   Suffering is a real thing that affects real people in real ways. </vt:lpstr>
      <vt:lpstr>1. Reminds Him of reasons for confidence 2. Reminds Him to Fan Into Flame 3. Reminds Him of the Spirit that Indwells </vt:lpstr>
      <vt:lpstr>Remind Him for Reasons for Confidence  (2 reasons)</vt:lpstr>
      <vt:lpstr>Remind Him for Reasons for Confidence  (2 reasons)</vt:lpstr>
      <vt:lpstr>Remind Him for Reasons for Confidence  (2 reasons)</vt:lpstr>
      <vt:lpstr>PowerPoint Presentation</vt:lpstr>
      <vt:lpstr>PowerPoint Presentation</vt:lpstr>
      <vt:lpstr>And my God will meet all your needs according to his abundant riches in Christ Jesus. Phil 4:19</vt:lpstr>
      <vt:lpstr>Reminder to Fan into flame the gift of God.</vt:lpstr>
      <vt:lpstr>PowerPoint Presentation</vt:lpstr>
      <vt:lpstr>Preach the Gospel to Yourself</vt:lpstr>
      <vt:lpstr>Bring to Mind Spiritual Markers </vt:lpstr>
      <vt:lpstr>Reminder of the Spirit that Indwells Him</vt:lpstr>
      <vt:lpstr>PowerPoint Presentation</vt:lpstr>
      <vt:lpstr>PowerPoint Presentation</vt:lpstr>
      <vt:lpstr>The tears of hardship can blur our vision to the reality of God’s provision and faithfulness. </vt:lpstr>
      <vt:lpstr>4 Questions</vt:lpstr>
      <vt:lpstr>Matthew 12:20 A bruised reed he will not break, and a smoldering wick he will not snuff out, till he has brought justice through to victory.  He is strong and kind.  He is Tender and Tenacious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Rodney Bartlett</dc:creator>
  <cp:lastModifiedBy>Secretary</cp:lastModifiedBy>
  <cp:revision>1</cp:revision>
  <dcterms:created xsi:type="dcterms:W3CDTF">2026-05-02T12:44:44Z</dcterms:created>
  <dcterms:modified xsi:type="dcterms:W3CDTF">2026-05-03T12:11:55Z</dcterms:modified>
</cp:coreProperties>
</file>