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74" r:id="rId10"/>
    <p:sldId id="273" r:id="rId11"/>
    <p:sldId id="265" r:id="rId12"/>
    <p:sldId id="266" r:id="rId13"/>
    <p:sldId id="267" r:id="rId14"/>
    <p:sldId id="268" r:id="rId15"/>
    <p:sldId id="272"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AAAC32-759C-344D-A914-B72C76350F93}" v="16" dt="2026-04-03T13:22:57.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3F620-F300-192C-2C55-017912687C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B62452-74E3-FC95-ADBC-F316D89219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167DCD-67BE-37DA-2ED2-3AD3E0C5B03F}"/>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9C1B3AE2-B916-0476-EC3C-AB29048EA9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103DC63-C60E-19C8-CA33-53EF40FC6FE8}"/>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52388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C5FC5-DE0D-15A3-4A89-27E22BF1A2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75402E-5B2B-7ECA-D2C3-5631C4BFB8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A1B49-1F7A-4C60-9D20-70020C41A27E}"/>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25C53C7A-BF5E-D717-0BCD-FBC4B2C1C0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77B680-FDA4-8C26-99F3-B52B597CF5D5}"/>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232008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3DF478-55FC-A3DB-857A-3C599458B2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FB932E-937B-F58D-4BFE-8D494A8D3D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C6D797-A658-AE66-F24C-5EF123673791}"/>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2246989D-53E1-52BA-D7E9-9910B2F525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4F9C1C-1F64-EB40-60C2-BA48388A9237}"/>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481532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FF18E-13C4-EE14-ACE5-9A210DCFB8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ADB71D-CFE8-E848-7B1B-560B46F410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665233-7479-F3F5-84F8-B998B490DAB6}"/>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623A744B-4834-D647-44B4-5B8C06BD3E9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986B37-A8D7-4745-36CF-F6DCF8DA23F4}"/>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284145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1D6D7-F5FA-8110-8AC8-F321F684F1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A1CF87-4460-2CE1-2F8C-61DC15BF97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8D356F-2685-20AF-DFEF-23C5E2493FF7}"/>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2134C226-01BF-66B3-DF51-45A0A9D845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DBDF7-5E74-EDE8-AC14-CDF0859D17C6}"/>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3138943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477F3-18C2-F9CD-E5AE-59FA282A9D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413B67-C6DE-3474-DE7A-F5B6446C0E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901839-10D7-3369-5AE3-250204162F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6209B8-4E5F-0A8A-99BD-8D41B5630E9F}"/>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6" name="Footer Placeholder 5">
            <a:extLst>
              <a:ext uri="{FF2B5EF4-FFF2-40B4-BE49-F238E27FC236}">
                <a16:creationId xmlns:a16="http://schemas.microsoft.com/office/drawing/2014/main" id="{62BAD7A6-700E-23A2-573F-77A980678D7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D1A9333-5CEC-04D2-2D59-D46954AF83EF}"/>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317508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451DA-0FE0-3A03-E757-E4287DE8DC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A7C70C-D323-1501-8946-30526F6F1A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2577B9-D0D2-F7D2-2A24-F519F76377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E862E7-C0E9-37E4-1304-887EF59B64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06AAD6-B4B6-73AE-473B-4CBC267322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1F0FF1-2FFB-859F-BCE5-42463A0C68C3}"/>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8" name="Footer Placeholder 7">
            <a:extLst>
              <a:ext uri="{FF2B5EF4-FFF2-40B4-BE49-F238E27FC236}">
                <a16:creationId xmlns:a16="http://schemas.microsoft.com/office/drawing/2014/main" id="{76EEE685-DB65-520C-D8E0-FA9DDBEABE1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5D5A81C-5075-3672-8FDF-ADCC300CAEAB}"/>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1444733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94A6C-F708-6B80-4D63-4942CF034FA0}"/>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206D3C8E-B99E-E94A-4A9D-3E6FF3E5B9E3}"/>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4" name="Footer Placeholder 3">
            <a:extLst>
              <a:ext uri="{FF2B5EF4-FFF2-40B4-BE49-F238E27FC236}">
                <a16:creationId xmlns:a16="http://schemas.microsoft.com/office/drawing/2014/main" id="{1A0CE683-3C28-FEEA-13AB-6C63D52C8E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155466F-58A1-9DDB-E4AF-2CB1F77D207A}"/>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932881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C95990-8377-87C1-3628-2EBFEAF39843}"/>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3" name="Footer Placeholder 2">
            <a:extLst>
              <a:ext uri="{FF2B5EF4-FFF2-40B4-BE49-F238E27FC236}">
                <a16:creationId xmlns:a16="http://schemas.microsoft.com/office/drawing/2014/main" id="{7AC0C073-6C1A-3A6B-F801-066F337B627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AEB10AB-5AA0-EABA-DD9F-C87171252D64}"/>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117556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8B84F-1DE6-E48F-75C7-689E4EF2F5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CA4EC0-532A-AABB-9D48-4C18CC7D2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519A52-BAC7-A738-C7DC-1CD4FDEBE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26A429-66DB-D8B5-0839-EFBD2948490D}"/>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6" name="Footer Placeholder 5">
            <a:extLst>
              <a:ext uri="{FF2B5EF4-FFF2-40B4-BE49-F238E27FC236}">
                <a16:creationId xmlns:a16="http://schemas.microsoft.com/office/drawing/2014/main" id="{8BA82E78-A927-B737-EB9D-124BC991242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D9423DC-866F-5A32-A643-7759DC86BD1B}"/>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970446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1C8A4-425A-A502-3133-094FE63F3A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E9E6EB-7552-BE76-D9BF-ED5F0C0237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790A3A5-C2FB-B901-73CF-09D3496900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B9E33F-428B-0BE1-7465-D0E5D0F69CB4}"/>
              </a:ext>
            </a:extLst>
          </p:cNvPr>
          <p:cNvSpPr>
            <a:spLocks noGrp="1"/>
          </p:cNvSpPr>
          <p:nvPr>
            <p:ph type="dt" sz="half" idx="10"/>
          </p:nvPr>
        </p:nvSpPr>
        <p:spPr/>
        <p:txBody>
          <a:bodyPr/>
          <a:lstStyle/>
          <a:p>
            <a:fld id="{81EEEDCE-8A72-B242-9951-7D23307BA4C0}" type="datetimeFigureOut">
              <a:rPr lang="en-US" smtClean="0"/>
              <a:t>4/5/26</a:t>
            </a:fld>
            <a:endParaRPr lang="en-US" dirty="0"/>
          </a:p>
        </p:txBody>
      </p:sp>
      <p:sp>
        <p:nvSpPr>
          <p:cNvPr id="6" name="Footer Placeholder 5">
            <a:extLst>
              <a:ext uri="{FF2B5EF4-FFF2-40B4-BE49-F238E27FC236}">
                <a16:creationId xmlns:a16="http://schemas.microsoft.com/office/drawing/2014/main" id="{DF6A2B7D-4B35-CAD8-D2DA-8B5781E964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C902C8-CD44-A66F-C870-F7FD07B2FA39}"/>
              </a:ext>
            </a:extLst>
          </p:cNvPr>
          <p:cNvSpPr>
            <a:spLocks noGrp="1"/>
          </p:cNvSpPr>
          <p:nvPr>
            <p:ph type="sldNum" sz="quarter" idx="12"/>
          </p:nvPr>
        </p:nvSpPr>
        <p:spPr/>
        <p:txBody>
          <a:bodyPr/>
          <a:lstStyle/>
          <a:p>
            <a:fld id="{C543A334-C30A-7D4C-ADBD-36A375032CDA}" type="slidenum">
              <a:rPr lang="en-US" smtClean="0"/>
              <a:t>‹#›</a:t>
            </a:fld>
            <a:endParaRPr lang="en-US" dirty="0"/>
          </a:p>
        </p:txBody>
      </p:sp>
    </p:spTree>
    <p:extLst>
      <p:ext uri="{BB962C8B-B14F-4D97-AF65-F5344CB8AC3E}">
        <p14:creationId xmlns:p14="http://schemas.microsoft.com/office/powerpoint/2010/main" val="234736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85000"/>
                <a:lumOff val="15000"/>
              </a:schemeClr>
            </a:gs>
            <a:gs pos="23000">
              <a:schemeClr val="tx1">
                <a:lumMod val="85000"/>
                <a:lumOff val="15000"/>
              </a:schemeClr>
            </a:gs>
            <a:gs pos="69000">
              <a:schemeClr val="tx1">
                <a:lumMod val="95000"/>
                <a:lumOff val="5000"/>
              </a:schemeClr>
            </a:gs>
            <a:gs pos="97000">
              <a:schemeClr val="accent1">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316E2B-09A6-067A-EA69-DDB673DB16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6B432D-F1B2-7256-1405-2FA1335CFE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41BA2-DD28-E120-14B3-A47B708D35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EEEDCE-8A72-B242-9951-7D23307BA4C0}" type="datetimeFigureOut">
              <a:rPr lang="en-US" smtClean="0"/>
              <a:t>4/5/26</a:t>
            </a:fld>
            <a:endParaRPr lang="en-US" dirty="0"/>
          </a:p>
        </p:txBody>
      </p:sp>
      <p:sp>
        <p:nvSpPr>
          <p:cNvPr id="5" name="Footer Placeholder 4">
            <a:extLst>
              <a:ext uri="{FF2B5EF4-FFF2-40B4-BE49-F238E27FC236}">
                <a16:creationId xmlns:a16="http://schemas.microsoft.com/office/drawing/2014/main" id="{CC7E0B17-CC0D-BC07-CFEA-22EF3729C5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7651CD4-FB5A-EDFB-4C24-3832ECE34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43A334-C30A-7D4C-ADBD-36A375032CDA}" type="slidenum">
              <a:rPr lang="en-US" smtClean="0"/>
              <a:t>‹#›</a:t>
            </a:fld>
            <a:endParaRPr lang="en-US" dirty="0"/>
          </a:p>
        </p:txBody>
      </p:sp>
    </p:spTree>
    <p:extLst>
      <p:ext uri="{BB962C8B-B14F-4D97-AF65-F5344CB8AC3E}">
        <p14:creationId xmlns:p14="http://schemas.microsoft.com/office/powerpoint/2010/main" val="986810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EF855F-A0A5-3187-4D63-85185D38CAE3}"/>
              </a:ext>
            </a:extLst>
          </p:cNvPr>
          <p:cNvSpPr>
            <a:spLocks noGrp="1"/>
          </p:cNvSpPr>
          <p:nvPr>
            <p:ph type="title"/>
          </p:nvPr>
        </p:nvSpPr>
        <p:spPr>
          <a:xfrm>
            <a:off x="159488" y="138223"/>
            <a:ext cx="11802140" cy="6549656"/>
          </a:xfrm>
        </p:spPr>
        <p:txBody>
          <a:bodyPr/>
          <a:lstStyle/>
          <a:p>
            <a:pPr algn="ctr"/>
            <a:r>
              <a:rPr lang="en-US" b="1" i="1" dirty="0"/>
              <a:t>God </a:t>
            </a:r>
            <a:r>
              <a:rPr lang="en-US" b="1" i="1" dirty="0">
                <a:solidFill>
                  <a:schemeClr val="bg1"/>
                </a:solidFill>
              </a:rPr>
              <a:t>has</a:t>
            </a:r>
            <a:r>
              <a:rPr lang="en-US" b="1" i="1" dirty="0"/>
              <a:t> put eternity in our hearts.</a:t>
            </a:r>
            <a:br>
              <a:rPr lang="en-US" b="1" dirty="0"/>
            </a:br>
            <a:br>
              <a:rPr lang="en-US" b="1" dirty="0"/>
            </a:br>
            <a:r>
              <a:rPr lang="en-US" sz="3600" b="1" dirty="0"/>
              <a:t>Ecclesiastes 3:11</a:t>
            </a:r>
            <a:endParaRPr lang="en-US" b="1" dirty="0"/>
          </a:p>
        </p:txBody>
      </p:sp>
    </p:spTree>
    <p:extLst>
      <p:ext uri="{BB962C8B-B14F-4D97-AF65-F5344CB8AC3E}">
        <p14:creationId xmlns:p14="http://schemas.microsoft.com/office/powerpoint/2010/main" val="305019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33F68-E721-A927-FFFA-07F8F5A42C9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28D67F-2018-9A01-E033-A1FBBBF8E6A1}"/>
              </a:ext>
            </a:extLst>
          </p:cNvPr>
          <p:cNvSpPr>
            <a:spLocks noGrp="1"/>
          </p:cNvSpPr>
          <p:nvPr>
            <p:ph type="title"/>
          </p:nvPr>
        </p:nvSpPr>
        <p:spPr>
          <a:xfrm>
            <a:off x="159488" y="138223"/>
            <a:ext cx="11802140" cy="6549656"/>
          </a:xfrm>
        </p:spPr>
        <p:txBody>
          <a:bodyPr/>
          <a:lstStyle/>
          <a:p>
            <a:pPr algn="ctr"/>
            <a:r>
              <a:rPr lang="en-US" sz="8800" b="1" dirty="0"/>
              <a:t>O</a:t>
            </a:r>
            <a:r>
              <a:rPr lang="en-US" sz="7200" b="1" dirty="0"/>
              <a:t>pen Tomb</a:t>
            </a:r>
            <a:endParaRPr lang="en-US" b="1" dirty="0"/>
          </a:p>
        </p:txBody>
      </p:sp>
    </p:spTree>
    <p:extLst>
      <p:ext uri="{BB962C8B-B14F-4D97-AF65-F5344CB8AC3E}">
        <p14:creationId xmlns:p14="http://schemas.microsoft.com/office/powerpoint/2010/main" val="1669150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B3299-DC2E-E352-0C04-40C3CBF08AD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234FE1E-1689-83BA-5BC1-FF25E567A11F}"/>
              </a:ext>
            </a:extLst>
          </p:cNvPr>
          <p:cNvSpPr>
            <a:spLocks noGrp="1"/>
          </p:cNvSpPr>
          <p:nvPr>
            <p:ph type="title"/>
          </p:nvPr>
        </p:nvSpPr>
        <p:spPr>
          <a:xfrm>
            <a:off x="159488" y="138223"/>
            <a:ext cx="11802140" cy="6549656"/>
          </a:xfrm>
        </p:spPr>
        <p:txBody>
          <a:bodyPr/>
          <a:lstStyle/>
          <a:p>
            <a:pPr algn="ctr"/>
            <a:r>
              <a:rPr lang="en-US" sz="8800" b="1" dirty="0"/>
              <a:t>S</a:t>
            </a:r>
            <a:r>
              <a:rPr lang="en-US" sz="7200" b="1" dirty="0"/>
              <a:t>ources</a:t>
            </a:r>
            <a:endParaRPr lang="en-US" b="1" dirty="0"/>
          </a:p>
        </p:txBody>
      </p:sp>
    </p:spTree>
    <p:extLst>
      <p:ext uri="{BB962C8B-B14F-4D97-AF65-F5344CB8AC3E}">
        <p14:creationId xmlns:p14="http://schemas.microsoft.com/office/powerpoint/2010/main" val="188422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610B4-21A3-85A6-AB17-751209B5B53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3CF765B-3A33-6E67-EBA3-6C18A31828A5}"/>
              </a:ext>
            </a:extLst>
          </p:cNvPr>
          <p:cNvSpPr>
            <a:spLocks noGrp="1"/>
          </p:cNvSpPr>
          <p:nvPr>
            <p:ph type="title"/>
          </p:nvPr>
        </p:nvSpPr>
        <p:spPr>
          <a:xfrm>
            <a:off x="159488" y="138223"/>
            <a:ext cx="11802140" cy="6549656"/>
          </a:xfrm>
        </p:spPr>
        <p:txBody>
          <a:bodyPr>
            <a:noAutofit/>
          </a:bodyPr>
          <a:lstStyle/>
          <a:p>
            <a:pPr algn="ctr"/>
            <a:r>
              <a:rPr lang="en-US" sz="3200" b="1" dirty="0"/>
              <a:t>"About this time there lived Jesus, a wise man, [if indeed one ought to call him a man]. For he was one who wrought surprising feats and was a teacher of such people as accept the truth gladly. He won over many Jews and many of the Greeks. [He was the Messiah.] When Pilate, upon hearing him accused by men of the highest standing among us, had condemned him to be crucified, those who had in the first place come to love him did not give up their affection for him. [For he appeared to them alive again on the third day, the divine prophets having foretold these and countless other marvelous things about him.] And the tribe of the Christians, so called after him, has still to this day not disappeared." </a:t>
            </a:r>
            <a:br>
              <a:rPr lang="en-US" sz="3200" b="1" dirty="0"/>
            </a:br>
            <a:r>
              <a:rPr lang="en-US" sz="3200" b="1" dirty="0"/>
              <a:t>Josephus</a:t>
            </a:r>
          </a:p>
        </p:txBody>
      </p:sp>
    </p:spTree>
    <p:extLst>
      <p:ext uri="{BB962C8B-B14F-4D97-AF65-F5344CB8AC3E}">
        <p14:creationId xmlns:p14="http://schemas.microsoft.com/office/powerpoint/2010/main" val="339335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EA394-955E-E552-5DF3-67246C3BC16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9AA1EC4-393D-F07F-0814-FECC860AF483}"/>
              </a:ext>
            </a:extLst>
          </p:cNvPr>
          <p:cNvSpPr>
            <a:spLocks noGrp="1"/>
          </p:cNvSpPr>
          <p:nvPr>
            <p:ph type="title"/>
          </p:nvPr>
        </p:nvSpPr>
        <p:spPr>
          <a:xfrm>
            <a:off x="159488" y="138223"/>
            <a:ext cx="11802140" cy="6549656"/>
          </a:xfrm>
        </p:spPr>
        <p:txBody>
          <a:bodyPr/>
          <a:lstStyle/>
          <a:p>
            <a:pPr algn="ctr"/>
            <a:r>
              <a:rPr lang="en-US" sz="8800" b="1" dirty="0"/>
              <a:t>S</a:t>
            </a:r>
            <a:r>
              <a:rPr lang="en-US" sz="7200" b="1" dirty="0"/>
              <a:t>till goes on</a:t>
            </a:r>
            <a:endParaRPr lang="en-US" b="1" dirty="0"/>
          </a:p>
        </p:txBody>
      </p:sp>
    </p:spTree>
    <p:extLst>
      <p:ext uri="{BB962C8B-B14F-4D97-AF65-F5344CB8AC3E}">
        <p14:creationId xmlns:p14="http://schemas.microsoft.com/office/powerpoint/2010/main" val="784085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B336B-9AAE-DF0F-E1F8-E383C23E80C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08C058-D609-464D-00FE-64D5B17EED80}"/>
              </a:ext>
            </a:extLst>
          </p:cNvPr>
          <p:cNvSpPr>
            <a:spLocks noGrp="1"/>
          </p:cNvSpPr>
          <p:nvPr>
            <p:ph type="title"/>
          </p:nvPr>
        </p:nvSpPr>
        <p:spPr>
          <a:xfrm>
            <a:off x="159488" y="138223"/>
            <a:ext cx="11802140" cy="6549656"/>
          </a:xfrm>
        </p:spPr>
        <p:txBody>
          <a:bodyPr/>
          <a:lstStyle/>
          <a:p>
            <a:pPr algn="ctr"/>
            <a:r>
              <a:rPr lang="en-US" b="1" dirty="0"/>
              <a:t>2 Corinthians 5:16-21</a:t>
            </a:r>
          </a:p>
        </p:txBody>
      </p:sp>
    </p:spTree>
    <p:extLst>
      <p:ext uri="{BB962C8B-B14F-4D97-AF65-F5344CB8AC3E}">
        <p14:creationId xmlns:p14="http://schemas.microsoft.com/office/powerpoint/2010/main" val="2452916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0443B-CC2B-308B-19E2-70882FE519D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A2CAF4-F838-FA6C-57FC-D0CB0254CDCE}"/>
              </a:ext>
            </a:extLst>
          </p:cNvPr>
          <p:cNvSpPr>
            <a:spLocks noGrp="1"/>
          </p:cNvSpPr>
          <p:nvPr>
            <p:ph type="title"/>
          </p:nvPr>
        </p:nvSpPr>
        <p:spPr>
          <a:xfrm>
            <a:off x="159488" y="138223"/>
            <a:ext cx="11802140" cy="6549656"/>
          </a:xfrm>
        </p:spPr>
        <p:txBody>
          <a:bodyPr>
            <a:normAutofit/>
          </a:bodyPr>
          <a:lstStyle/>
          <a:p>
            <a:r>
              <a:rPr lang="en-US" sz="8800" b="1" dirty="0">
                <a:solidFill>
                  <a:srgbClr val="00B0F0"/>
                </a:solidFill>
              </a:rPr>
              <a:t>C</a:t>
            </a:r>
            <a:r>
              <a:rPr lang="en-US" sz="7200" b="1" dirty="0"/>
              <a:t>ross</a:t>
            </a:r>
            <a:br>
              <a:rPr lang="en-US" sz="7200" b="1" dirty="0"/>
            </a:br>
            <a:r>
              <a:rPr lang="en-US" sz="8800" b="1" dirty="0">
                <a:solidFill>
                  <a:srgbClr val="00B0F0"/>
                </a:solidFill>
              </a:rPr>
              <a:t>R</a:t>
            </a:r>
            <a:r>
              <a:rPr lang="en-US" sz="7200" b="1" dirty="0"/>
              <a:t>esurrection</a:t>
            </a:r>
            <a:br>
              <a:rPr lang="en-US" sz="7200" b="1" dirty="0"/>
            </a:br>
            <a:r>
              <a:rPr lang="en-US" sz="8800" b="1" dirty="0">
                <a:solidFill>
                  <a:srgbClr val="00B0F0"/>
                </a:solidFill>
              </a:rPr>
              <a:t>O</a:t>
            </a:r>
            <a:r>
              <a:rPr lang="en-US" sz="7200" b="1" dirty="0"/>
              <a:t>pen Tomb</a:t>
            </a:r>
            <a:br>
              <a:rPr lang="en-US" sz="7200" b="1" dirty="0"/>
            </a:br>
            <a:r>
              <a:rPr lang="en-US" sz="8800" b="1" dirty="0">
                <a:solidFill>
                  <a:srgbClr val="00B0F0"/>
                </a:solidFill>
              </a:rPr>
              <a:t>S</a:t>
            </a:r>
            <a:r>
              <a:rPr lang="en-US" sz="7200" b="1" dirty="0"/>
              <a:t>ources</a:t>
            </a:r>
            <a:br>
              <a:rPr lang="en-US" sz="7200" b="1" dirty="0"/>
            </a:br>
            <a:r>
              <a:rPr lang="en-US" sz="8800" b="1" dirty="0">
                <a:solidFill>
                  <a:srgbClr val="00B0F0"/>
                </a:solidFill>
              </a:rPr>
              <a:t>S</a:t>
            </a:r>
            <a:r>
              <a:rPr lang="en-US" sz="7200" b="1" dirty="0"/>
              <a:t>till goes on</a:t>
            </a:r>
          </a:p>
        </p:txBody>
      </p:sp>
    </p:spTree>
    <p:extLst>
      <p:ext uri="{BB962C8B-B14F-4D97-AF65-F5344CB8AC3E}">
        <p14:creationId xmlns:p14="http://schemas.microsoft.com/office/powerpoint/2010/main" val="2776921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60853-6C28-130E-C88C-E4346007493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652E844-D01B-9D30-DC8B-D42368E6F63F}"/>
              </a:ext>
            </a:extLst>
          </p:cNvPr>
          <p:cNvSpPr>
            <a:spLocks noGrp="1"/>
          </p:cNvSpPr>
          <p:nvPr>
            <p:ph type="title"/>
          </p:nvPr>
        </p:nvSpPr>
        <p:spPr>
          <a:xfrm>
            <a:off x="159488" y="138223"/>
            <a:ext cx="11802140" cy="6549656"/>
          </a:xfrm>
        </p:spPr>
        <p:txBody>
          <a:bodyPr/>
          <a:lstStyle/>
          <a:p>
            <a:pPr algn="ctr"/>
            <a:r>
              <a:rPr lang="en-US" b="1" dirty="0"/>
              <a:t>John 14</a:t>
            </a:r>
            <a:br>
              <a:rPr lang="en-US" b="1" dirty="0"/>
            </a:br>
            <a:r>
              <a:rPr lang="en-US" b="1" dirty="0"/>
              <a:t>“I am the way and the truth and the life. No one comes to the Father except through me.”</a:t>
            </a:r>
            <a:br>
              <a:rPr lang="en-US" b="1" dirty="0"/>
            </a:br>
            <a:br>
              <a:rPr lang="en-US" b="1" dirty="0"/>
            </a:br>
            <a:r>
              <a:rPr lang="en-US" b="1" dirty="0"/>
              <a:t>John 20</a:t>
            </a:r>
            <a:br>
              <a:rPr lang="en-US" b="1" dirty="0"/>
            </a:br>
            <a:r>
              <a:rPr lang="en-US" b="1" dirty="0"/>
              <a:t>“My Lord and my God!”</a:t>
            </a:r>
          </a:p>
        </p:txBody>
      </p:sp>
    </p:spTree>
    <p:extLst>
      <p:ext uri="{BB962C8B-B14F-4D97-AF65-F5344CB8AC3E}">
        <p14:creationId xmlns:p14="http://schemas.microsoft.com/office/powerpoint/2010/main" val="2049696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EF007-5067-1F9D-33FA-CEE10F2570E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765DB1-4CDA-9AD2-A781-D8DC7A5A148D}"/>
              </a:ext>
            </a:extLst>
          </p:cNvPr>
          <p:cNvSpPr>
            <a:spLocks noGrp="1"/>
          </p:cNvSpPr>
          <p:nvPr>
            <p:ph type="title"/>
          </p:nvPr>
        </p:nvSpPr>
        <p:spPr>
          <a:xfrm>
            <a:off x="159488" y="138223"/>
            <a:ext cx="11802140" cy="6549656"/>
          </a:xfrm>
        </p:spPr>
        <p:txBody>
          <a:bodyPr/>
          <a:lstStyle/>
          <a:p>
            <a:pPr algn="ctr"/>
            <a:r>
              <a:rPr lang="en-US" b="1" dirty="0"/>
              <a:t> “Because you have seen me, you have believed; blessed are those who have not seen and yet have believed.”</a:t>
            </a:r>
            <a:br>
              <a:rPr lang="en-US" b="1" dirty="0"/>
            </a:br>
            <a:r>
              <a:rPr lang="en-US" b="1" dirty="0"/>
              <a:t>Jesus</a:t>
            </a:r>
            <a:br>
              <a:rPr lang="en-US" b="1" dirty="0"/>
            </a:br>
            <a:r>
              <a:rPr lang="en-US" b="1" dirty="0"/>
              <a:t>(John 20)</a:t>
            </a:r>
          </a:p>
        </p:txBody>
      </p:sp>
    </p:spTree>
    <p:extLst>
      <p:ext uri="{BB962C8B-B14F-4D97-AF65-F5344CB8AC3E}">
        <p14:creationId xmlns:p14="http://schemas.microsoft.com/office/powerpoint/2010/main" val="3420307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6C3CF-AC8F-D0F2-4F42-553C8BAEA95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8F65DED-A093-81BF-CA74-A91C3627D2DD}"/>
              </a:ext>
            </a:extLst>
          </p:cNvPr>
          <p:cNvSpPr>
            <a:spLocks noGrp="1"/>
          </p:cNvSpPr>
          <p:nvPr>
            <p:ph type="title"/>
          </p:nvPr>
        </p:nvSpPr>
        <p:spPr>
          <a:xfrm>
            <a:off x="159488" y="138223"/>
            <a:ext cx="11802140" cy="6549656"/>
          </a:xfrm>
        </p:spPr>
        <p:txBody>
          <a:bodyPr>
            <a:normAutofit fontScale="90000"/>
          </a:bodyPr>
          <a:lstStyle/>
          <a:p>
            <a:pPr algn="ctr"/>
            <a:br>
              <a:rPr lang="en-US" dirty="0"/>
            </a:br>
            <a:r>
              <a:rPr lang="en-US" b="1" dirty="0"/>
              <a:t>For what I received I passed on to you as of first importance: that Christ died for our sins according to the Scriptures,  that he was buried, that he was raised on the third day according to the Scriptures,  and that he appeared to Peter, and then to the Twelve. After that, he appeared to more than five hundred of the brothers at the same time, most of whom are still living, though some have died. Then he appeared to James, then to all the apostles, and last of all he appeared to me also.</a:t>
            </a:r>
            <a:br>
              <a:rPr lang="en-US" b="1" dirty="0"/>
            </a:br>
            <a:r>
              <a:rPr lang="en-US" b="1" dirty="0"/>
              <a:t>1 Corinthians 15</a:t>
            </a:r>
            <a:br>
              <a:rPr lang="en-US" dirty="0"/>
            </a:br>
            <a:endParaRPr lang="en-US" b="1" dirty="0"/>
          </a:p>
        </p:txBody>
      </p:sp>
    </p:spTree>
    <p:extLst>
      <p:ext uri="{BB962C8B-B14F-4D97-AF65-F5344CB8AC3E}">
        <p14:creationId xmlns:p14="http://schemas.microsoft.com/office/powerpoint/2010/main" val="1400877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A9B15-350B-417C-CEC7-DC5C25D0D16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88BE738-12C6-39D9-CD58-53E76AB1861E}"/>
              </a:ext>
            </a:extLst>
          </p:cNvPr>
          <p:cNvSpPr>
            <a:spLocks noGrp="1"/>
          </p:cNvSpPr>
          <p:nvPr>
            <p:ph type="title"/>
          </p:nvPr>
        </p:nvSpPr>
        <p:spPr>
          <a:xfrm>
            <a:off x="159488" y="138223"/>
            <a:ext cx="11802140" cy="6549656"/>
          </a:xfrm>
        </p:spPr>
        <p:txBody>
          <a:bodyPr/>
          <a:lstStyle/>
          <a:p>
            <a:pPr algn="ctr"/>
            <a:r>
              <a:rPr lang="en-US" b="1" dirty="0"/>
              <a:t>And if Christ has not been raised, your faith is futile; you are still in your sins. Then those also who have died in Christ are lost. </a:t>
            </a:r>
            <a:r>
              <a:rPr lang="en-US" b="1" baseline="30000" dirty="0"/>
              <a:t> </a:t>
            </a:r>
            <a:r>
              <a:rPr lang="en-US" b="1" dirty="0"/>
              <a:t>If only for this life we have hope in Christ, we are to be pitied more than all men. But Christ has indeed been raised from the dead.</a:t>
            </a:r>
          </a:p>
        </p:txBody>
      </p:sp>
    </p:spTree>
    <p:extLst>
      <p:ext uri="{BB962C8B-B14F-4D97-AF65-F5344CB8AC3E}">
        <p14:creationId xmlns:p14="http://schemas.microsoft.com/office/powerpoint/2010/main" val="11623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AA6BB-E111-8EAE-4FCD-D115BA9EE0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750B7B3-B855-7D44-0305-0D0CC54BCEEE}"/>
              </a:ext>
            </a:extLst>
          </p:cNvPr>
          <p:cNvSpPr>
            <a:spLocks noGrp="1"/>
          </p:cNvSpPr>
          <p:nvPr>
            <p:ph type="title"/>
          </p:nvPr>
        </p:nvSpPr>
        <p:spPr>
          <a:xfrm>
            <a:off x="159488" y="138223"/>
            <a:ext cx="11802140" cy="6549656"/>
          </a:xfrm>
        </p:spPr>
        <p:txBody>
          <a:bodyPr/>
          <a:lstStyle/>
          <a:p>
            <a:pPr algn="ctr"/>
            <a:r>
              <a:rPr lang="en-US" b="1" dirty="0"/>
              <a:t>Good news of great Joy!</a:t>
            </a:r>
          </a:p>
        </p:txBody>
      </p:sp>
    </p:spTree>
    <p:extLst>
      <p:ext uri="{BB962C8B-B14F-4D97-AF65-F5344CB8AC3E}">
        <p14:creationId xmlns:p14="http://schemas.microsoft.com/office/powerpoint/2010/main" val="40080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59DDE-DF43-8720-ADAC-750B8047C7B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2B60343-F280-BA65-0431-3D96370BF5AD}"/>
              </a:ext>
            </a:extLst>
          </p:cNvPr>
          <p:cNvSpPr>
            <a:spLocks noGrp="1"/>
          </p:cNvSpPr>
          <p:nvPr>
            <p:ph type="title"/>
          </p:nvPr>
        </p:nvSpPr>
        <p:spPr>
          <a:xfrm>
            <a:off x="159488" y="138223"/>
            <a:ext cx="11802140" cy="6549656"/>
          </a:xfrm>
        </p:spPr>
        <p:txBody>
          <a:bodyPr/>
          <a:lstStyle/>
          <a:p>
            <a:pPr algn="ctr"/>
            <a:r>
              <a:rPr lang="en-US" b="1" dirty="0"/>
              <a:t>Matthew 28</a:t>
            </a:r>
          </a:p>
        </p:txBody>
      </p:sp>
    </p:spTree>
    <p:extLst>
      <p:ext uri="{BB962C8B-B14F-4D97-AF65-F5344CB8AC3E}">
        <p14:creationId xmlns:p14="http://schemas.microsoft.com/office/powerpoint/2010/main" val="703331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11B36-E334-5418-AFBE-71E4F71066A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FF2600-9578-DB2D-86EF-E8FD0C7294E8}"/>
              </a:ext>
            </a:extLst>
          </p:cNvPr>
          <p:cNvSpPr>
            <a:spLocks noGrp="1"/>
          </p:cNvSpPr>
          <p:nvPr>
            <p:ph type="title"/>
          </p:nvPr>
        </p:nvSpPr>
        <p:spPr>
          <a:xfrm>
            <a:off x="159488" y="138223"/>
            <a:ext cx="11802140" cy="6549656"/>
          </a:xfrm>
        </p:spPr>
        <p:txBody>
          <a:bodyPr>
            <a:noAutofit/>
          </a:bodyPr>
          <a:lstStyle/>
          <a:p>
            <a:pPr algn="ctr"/>
            <a:r>
              <a:rPr lang="en-US" sz="3600" b="1" dirty="0"/>
              <a:t>117 Billion people</a:t>
            </a:r>
            <a:br>
              <a:rPr lang="en-US" sz="3600" b="1" dirty="0"/>
            </a:br>
            <a:br>
              <a:rPr lang="en-US" sz="3600" b="1" dirty="0"/>
            </a:br>
            <a:r>
              <a:rPr lang="en-US" sz="3600" b="1" dirty="0"/>
              <a:t>1. Those who are </a:t>
            </a:r>
            <a:r>
              <a:rPr lang="en-US" sz="3600" b="1" u="sng" dirty="0"/>
              <a:t>not</a:t>
            </a:r>
            <a:r>
              <a:rPr lang="en-US" sz="3600" b="1" dirty="0"/>
              <a:t> exceptionally wise and good who </a:t>
            </a:r>
            <a:r>
              <a:rPr lang="en-US" sz="3600" b="1" u="sng" dirty="0"/>
              <a:t>do not </a:t>
            </a:r>
            <a:r>
              <a:rPr lang="en-US" sz="3600" b="1" dirty="0"/>
              <a:t>claim to be God.</a:t>
            </a:r>
            <a:br>
              <a:rPr lang="en-US" sz="3600" b="1" dirty="0"/>
            </a:br>
            <a:br>
              <a:rPr lang="en-US" sz="3600" b="1" dirty="0"/>
            </a:br>
            <a:r>
              <a:rPr lang="en-US" sz="3600" b="1" dirty="0"/>
              <a:t>2. Those who </a:t>
            </a:r>
            <a:r>
              <a:rPr lang="en-US" sz="3600" b="1" u="sng" dirty="0"/>
              <a:t>are </a:t>
            </a:r>
            <a:r>
              <a:rPr lang="en-US" sz="3600" b="1" dirty="0"/>
              <a:t>exceptionally wise and good who </a:t>
            </a:r>
            <a:r>
              <a:rPr lang="en-US" sz="3600" b="1" u="sng" dirty="0"/>
              <a:t>do not</a:t>
            </a:r>
            <a:r>
              <a:rPr lang="en-US" sz="3600" b="1" dirty="0"/>
              <a:t> claim to be God.</a:t>
            </a:r>
            <a:br>
              <a:rPr lang="en-US" sz="3600" b="1" dirty="0"/>
            </a:br>
            <a:br>
              <a:rPr lang="en-US" sz="3600" b="1" dirty="0"/>
            </a:br>
            <a:r>
              <a:rPr lang="en-US" sz="3600" b="1" dirty="0"/>
              <a:t>3. Those are are </a:t>
            </a:r>
            <a:r>
              <a:rPr lang="en-US" sz="3600" b="1" u="sng" dirty="0"/>
              <a:t>not</a:t>
            </a:r>
            <a:r>
              <a:rPr lang="en-US" sz="3600" b="1" dirty="0"/>
              <a:t> exceptionally wise and good who </a:t>
            </a:r>
            <a:r>
              <a:rPr lang="en-US" sz="3600" b="1" u="sng" dirty="0"/>
              <a:t>do</a:t>
            </a:r>
            <a:r>
              <a:rPr lang="en-US" sz="3600" b="1" dirty="0"/>
              <a:t> claim to be God.</a:t>
            </a:r>
            <a:br>
              <a:rPr lang="en-US" sz="3600" b="1" dirty="0"/>
            </a:br>
            <a:br>
              <a:rPr lang="en-US" sz="3600" b="1" dirty="0"/>
            </a:br>
            <a:r>
              <a:rPr lang="en-US" sz="3600" b="1" dirty="0"/>
              <a:t>3. Those who </a:t>
            </a:r>
            <a:r>
              <a:rPr lang="en-US" sz="3600" b="1" u="sng" dirty="0"/>
              <a:t>are</a:t>
            </a:r>
            <a:r>
              <a:rPr lang="en-US" sz="3600" b="1" dirty="0"/>
              <a:t> exceptionally wise and good who </a:t>
            </a:r>
            <a:r>
              <a:rPr lang="en-US" sz="3600" b="1" u="sng" dirty="0"/>
              <a:t>do</a:t>
            </a:r>
            <a:r>
              <a:rPr lang="en-US" sz="3600" b="1" dirty="0"/>
              <a:t> claim to be God.</a:t>
            </a:r>
          </a:p>
        </p:txBody>
      </p:sp>
    </p:spTree>
    <p:extLst>
      <p:ext uri="{BB962C8B-B14F-4D97-AF65-F5344CB8AC3E}">
        <p14:creationId xmlns:p14="http://schemas.microsoft.com/office/powerpoint/2010/main" val="356164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3800D-3CE1-8FEC-E908-F43A312ED8E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375E2DC-7C9D-F0DC-1950-E1A9C43B0108}"/>
              </a:ext>
            </a:extLst>
          </p:cNvPr>
          <p:cNvSpPr>
            <a:spLocks noGrp="1"/>
          </p:cNvSpPr>
          <p:nvPr>
            <p:ph type="title"/>
          </p:nvPr>
        </p:nvSpPr>
        <p:spPr>
          <a:xfrm>
            <a:off x="159488" y="138223"/>
            <a:ext cx="11802140" cy="6549656"/>
          </a:xfrm>
        </p:spPr>
        <p:txBody>
          <a:bodyPr/>
          <a:lstStyle/>
          <a:p>
            <a:pPr algn="ctr"/>
            <a:r>
              <a:rPr lang="en-US" b="1" dirty="0"/>
              <a:t>Categories 1-3: </a:t>
            </a:r>
            <a:br>
              <a:rPr lang="en-US" b="1" dirty="0"/>
            </a:br>
            <a:r>
              <a:rPr lang="en-US" b="1" dirty="0"/>
              <a:t>117 billion people</a:t>
            </a:r>
            <a:br>
              <a:rPr lang="en-US" b="1" dirty="0"/>
            </a:br>
            <a:br>
              <a:rPr lang="en-US" b="1" dirty="0"/>
            </a:br>
            <a:r>
              <a:rPr lang="en-US" b="1" dirty="0"/>
              <a:t>Category 4: </a:t>
            </a:r>
            <a:br>
              <a:rPr lang="en-US" b="1" dirty="0"/>
            </a:br>
            <a:r>
              <a:rPr lang="en-US" b="1" dirty="0"/>
              <a:t>1 person</a:t>
            </a:r>
          </a:p>
        </p:txBody>
      </p:sp>
    </p:spTree>
    <p:extLst>
      <p:ext uri="{BB962C8B-B14F-4D97-AF65-F5344CB8AC3E}">
        <p14:creationId xmlns:p14="http://schemas.microsoft.com/office/powerpoint/2010/main" val="3705311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DDFBB-835F-2C8B-4615-5AC6486895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B1518A7-955D-C109-F711-F1B443C9DFDC}"/>
              </a:ext>
            </a:extLst>
          </p:cNvPr>
          <p:cNvSpPr>
            <a:spLocks noGrp="1"/>
          </p:cNvSpPr>
          <p:nvPr>
            <p:ph type="title"/>
          </p:nvPr>
        </p:nvSpPr>
        <p:spPr>
          <a:xfrm>
            <a:off x="159488" y="138223"/>
            <a:ext cx="11802140" cy="6549656"/>
          </a:xfrm>
        </p:spPr>
        <p:txBody>
          <a:bodyPr>
            <a:normAutofit/>
          </a:bodyPr>
          <a:lstStyle/>
          <a:p>
            <a:pPr algn="ctr"/>
            <a:r>
              <a:rPr lang="en-US" sz="8800" b="1" dirty="0"/>
              <a:t>C</a:t>
            </a:r>
            <a:r>
              <a:rPr lang="en-US" sz="7200" b="1" dirty="0"/>
              <a:t>ross</a:t>
            </a:r>
          </a:p>
        </p:txBody>
      </p:sp>
    </p:spTree>
    <p:extLst>
      <p:ext uri="{BB962C8B-B14F-4D97-AF65-F5344CB8AC3E}">
        <p14:creationId xmlns:p14="http://schemas.microsoft.com/office/powerpoint/2010/main" val="1630092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C0B95-8241-0319-E7FC-CE0BAB1EB04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0C73650-6BE9-84EA-B5D2-66E8A68EA21A}"/>
              </a:ext>
            </a:extLst>
          </p:cNvPr>
          <p:cNvSpPr>
            <a:spLocks noGrp="1"/>
          </p:cNvSpPr>
          <p:nvPr>
            <p:ph type="title"/>
          </p:nvPr>
        </p:nvSpPr>
        <p:spPr>
          <a:xfrm>
            <a:off x="159488" y="138223"/>
            <a:ext cx="11802140" cy="6549656"/>
          </a:xfrm>
        </p:spPr>
        <p:txBody>
          <a:bodyPr>
            <a:normAutofit/>
          </a:bodyPr>
          <a:lstStyle/>
          <a:p>
            <a:pPr algn="ctr"/>
            <a:r>
              <a:rPr lang="en-US" sz="8800" b="1" dirty="0"/>
              <a:t>R</a:t>
            </a:r>
            <a:r>
              <a:rPr lang="en-US" sz="7200" b="1" dirty="0"/>
              <a:t>esurrection</a:t>
            </a:r>
          </a:p>
        </p:txBody>
      </p:sp>
    </p:spTree>
    <p:extLst>
      <p:ext uri="{BB962C8B-B14F-4D97-AF65-F5344CB8AC3E}">
        <p14:creationId xmlns:p14="http://schemas.microsoft.com/office/powerpoint/2010/main" val="4254641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534</Words>
  <Application>Microsoft Macintosh PowerPoint</Application>
  <PresentationFormat>Widescreen</PresentationFormat>
  <Paragraphs>17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God has put eternity in our hearts.  Ecclesiastes 3:11</vt:lpstr>
      <vt:lpstr> For what I received I passed on to you as of first importance: that Christ died for our sins according to the Scriptures,  that he was buried, that he was raised on the third day according to the Scriptures,  and that he appeared to Peter, and then to the Twelve. After that, he appeared to more than five hundred of the brothers at the same time, most of whom are still living, though some have died. Then he appeared to James, then to all the apostles, and last of all he appeared to me also. 1 Corinthians 15 </vt:lpstr>
      <vt:lpstr>And if Christ has not been raised, your faith is futile; you are still in your sins. Then those also who have died in Christ are lost.  If only for this life we have hope in Christ, we are to be pitied more than all men. But Christ has indeed been raised from the dead.</vt:lpstr>
      <vt:lpstr>Good news of great Joy!</vt:lpstr>
      <vt:lpstr>Matthew 28</vt:lpstr>
      <vt:lpstr>117 Billion people  1. Those who are not exceptionally wise and good who do not claim to be God.  2. Those who are exceptionally wise and good who do not claim to be God.  3. Those are are not exceptionally wise and good who do claim to be God.  3. Those who are exceptionally wise and good who do claim to be God.</vt:lpstr>
      <vt:lpstr>Categories 1-3:  117 billion people  Category 4:  1 person</vt:lpstr>
      <vt:lpstr>Cross</vt:lpstr>
      <vt:lpstr>Resurrection</vt:lpstr>
      <vt:lpstr>Open Tomb</vt:lpstr>
      <vt:lpstr>Sources</vt:lpstr>
      <vt:lpstr>"About this time there lived Jesus, a wise man, [if indeed one ought to call him a man]. For he was one who wrought surprising feats and was a teacher of such people as accept the truth gladly. He won over many Jews and many of the Greeks. [He was the Messiah.] When Pilate, upon hearing him accused by men of the highest standing among us, had condemned him to be crucified, those who had in the first place come to love him did not give up their affection for him. [For he appeared to them alive again on the third day, the divine prophets having foretold these and countless other marvelous things about him.] And the tribe of the Christians, so called after him, has still to this day not disappeared."  Josephus</vt:lpstr>
      <vt:lpstr>Still goes on</vt:lpstr>
      <vt:lpstr>2 Corinthians 5:16-21</vt:lpstr>
      <vt:lpstr>Cross Resurrection Open Tomb Sources Still goes on</vt:lpstr>
      <vt:lpstr>John 14 “I am the way and the truth and the life. No one comes to the Father except through me.”  John 20 “My Lord and my God!”</vt:lpstr>
      <vt:lpstr> “Because you have seen me, you have believed; blessed are those who have not seen and yet have believed.” Jesus (John 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Terry Williams</dc:creator>
  <cp:lastModifiedBy>Secretary</cp:lastModifiedBy>
  <cp:revision>2</cp:revision>
  <dcterms:created xsi:type="dcterms:W3CDTF">2026-04-01T19:02:07Z</dcterms:created>
  <dcterms:modified xsi:type="dcterms:W3CDTF">2026-04-05T12:09:43Z</dcterms:modified>
</cp:coreProperties>
</file>