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81"/>
    <p:restoredTop sz="94521"/>
  </p:normalViewPr>
  <p:slideViewPr>
    <p:cSldViewPr snapToGrid="0">
      <p:cViewPr varScale="1">
        <p:scale>
          <a:sx n="120" d="100"/>
          <a:sy n="120" d="100"/>
        </p:scale>
        <p:origin x="90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B2439-DCB4-EDF7-5376-A491D7ED06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28AF235-4F7C-1066-6371-E612158F09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1FA5261-A31B-427A-3C4C-1B7CB81B1DC9}"/>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5" name="Footer Placeholder 4">
            <a:extLst>
              <a:ext uri="{FF2B5EF4-FFF2-40B4-BE49-F238E27FC236}">
                <a16:creationId xmlns:a16="http://schemas.microsoft.com/office/drawing/2014/main" id="{4AD9FF0D-B6A8-F3F4-36FC-237B5C660B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F1EABC-E3A4-FF2A-7B84-D29F44F73761}"/>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284075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74AE5-8D02-28A6-2DC8-E1289154E4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BCADA0-F1DA-64EA-6DDD-9F5AA88E14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BB2BAE-E30C-8FBE-8698-2DB82944D564}"/>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5" name="Footer Placeholder 4">
            <a:extLst>
              <a:ext uri="{FF2B5EF4-FFF2-40B4-BE49-F238E27FC236}">
                <a16:creationId xmlns:a16="http://schemas.microsoft.com/office/drawing/2014/main" id="{CC55FD8D-E629-E9D4-53E5-F0EB3CD97F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F9818A-54AA-8371-8875-0B82FCAA3A2A}"/>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1114879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899A8A-B376-AB37-7332-9C1F96EB287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C69325-5A09-66CA-9DB6-87B6258682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7351D0-4A88-F6D3-58C2-23972CD328DA}"/>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5" name="Footer Placeholder 4">
            <a:extLst>
              <a:ext uri="{FF2B5EF4-FFF2-40B4-BE49-F238E27FC236}">
                <a16:creationId xmlns:a16="http://schemas.microsoft.com/office/drawing/2014/main" id="{A95EB147-C733-B0EA-3A86-E31DB3FCE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26FDF-3785-C16E-EE01-2BC78EA0E1BE}"/>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2065384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3288E-425F-DC0A-77B7-1BA4FEAA8D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D480B0-94EC-71CC-DB44-0ADB1BCC12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ADB78C-657D-80CE-F5A4-50BAE6E1B044}"/>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5" name="Footer Placeholder 4">
            <a:extLst>
              <a:ext uri="{FF2B5EF4-FFF2-40B4-BE49-F238E27FC236}">
                <a16:creationId xmlns:a16="http://schemas.microsoft.com/office/drawing/2014/main" id="{2149C318-491D-262B-F6A3-4B23638A3E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CBC067-12AD-DB81-0B86-4BBC14E18A05}"/>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1862008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E7144-8A13-1520-81BA-85816BCBB7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FD87B6-DC05-9B9F-5A4B-C9CE08766A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DEDABB-C661-8C17-54D7-EFD158E415DC}"/>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5" name="Footer Placeholder 4">
            <a:extLst>
              <a:ext uri="{FF2B5EF4-FFF2-40B4-BE49-F238E27FC236}">
                <a16:creationId xmlns:a16="http://schemas.microsoft.com/office/drawing/2014/main" id="{A7DBC8F4-EF4A-C205-2EBB-6DFBC5727B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70CD7E-FAC0-EAF6-46A9-47CB040040BC}"/>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3589264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4583C-08E5-A514-3168-9395418F0A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C4ABB8-E142-B1E8-92A8-EB5EF7D1D4E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44DF319-2A31-E25B-D442-66CEC90E0B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78C42A-CAB4-C470-5801-B9D90567B85D}"/>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6" name="Footer Placeholder 5">
            <a:extLst>
              <a:ext uri="{FF2B5EF4-FFF2-40B4-BE49-F238E27FC236}">
                <a16:creationId xmlns:a16="http://schemas.microsoft.com/office/drawing/2014/main" id="{96D23F8F-8CCE-870E-F297-8885438807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AB10B8-3F54-AFB8-7CEF-48ABAA2F5B3B}"/>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663526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73E9B-1933-243C-AE87-7A6BF437DE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B6DB32E-9A90-EFEB-D0FB-468265463C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D9B59B-2169-89EC-1BE3-460A74EF0C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DD3F17-C3B7-CC43-084A-F893953D1F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3A41C0-A401-A063-E2FE-651E58E764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5DBFFC-80D5-7363-9C2A-BCA53FFBDFBB}"/>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8" name="Footer Placeholder 7">
            <a:extLst>
              <a:ext uri="{FF2B5EF4-FFF2-40B4-BE49-F238E27FC236}">
                <a16:creationId xmlns:a16="http://schemas.microsoft.com/office/drawing/2014/main" id="{C56CF6BC-3593-A8EB-0FC5-53980545EB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0ACAE3E-535C-1375-310C-B71ED3519188}"/>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47080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25810-4DDC-AFB2-26F3-1A25046119D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0E3875-0EA1-4D5D-8EFC-0D5D90BE34EA}"/>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4" name="Footer Placeholder 3">
            <a:extLst>
              <a:ext uri="{FF2B5EF4-FFF2-40B4-BE49-F238E27FC236}">
                <a16:creationId xmlns:a16="http://schemas.microsoft.com/office/drawing/2014/main" id="{4402AFFF-83DD-14F5-F59A-9295A2136D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0B4022-B599-0018-EECF-16A6389F62E5}"/>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1092672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D842C8-7F2F-D0FD-6065-6743EDB41C9F}"/>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3" name="Footer Placeholder 2">
            <a:extLst>
              <a:ext uri="{FF2B5EF4-FFF2-40B4-BE49-F238E27FC236}">
                <a16:creationId xmlns:a16="http://schemas.microsoft.com/office/drawing/2014/main" id="{C0E44704-6D63-4DB7-8DE1-F3CEBB6F65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39B394-435C-BD28-AD3E-707C46CBC271}"/>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2099758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87F4E-014A-AF04-D126-1795929653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627826-CC71-4809-95E6-776E7EFFEE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0074D6-4862-9363-E54D-37203CA724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E9E5F0-924F-25FE-20E0-F0D7E0D4A445}"/>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6" name="Footer Placeholder 5">
            <a:extLst>
              <a:ext uri="{FF2B5EF4-FFF2-40B4-BE49-F238E27FC236}">
                <a16:creationId xmlns:a16="http://schemas.microsoft.com/office/drawing/2014/main" id="{F2E8FAE7-91BF-38FA-8803-D645DC5AB2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8FC39C-292C-DD62-E2DA-8A40401E154C}"/>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1560322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31C2F-B546-80DE-4E2F-A8BE7C1437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885AD1-B0EF-D7BC-8EF9-6EB452406A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2AD3A8-9697-D054-79E6-62590489B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DA697E-B71F-E812-6B1D-56C48EAAE278}"/>
              </a:ext>
            </a:extLst>
          </p:cNvPr>
          <p:cNvSpPr>
            <a:spLocks noGrp="1"/>
          </p:cNvSpPr>
          <p:nvPr>
            <p:ph type="dt" sz="half" idx="10"/>
          </p:nvPr>
        </p:nvSpPr>
        <p:spPr/>
        <p:txBody>
          <a:bodyPr/>
          <a:lstStyle/>
          <a:p>
            <a:fld id="{2D80F6A2-865C-7842-913C-54E7A8136E16}" type="datetimeFigureOut">
              <a:rPr lang="en-US" smtClean="0"/>
              <a:t>4/26/26</a:t>
            </a:fld>
            <a:endParaRPr lang="en-US"/>
          </a:p>
        </p:txBody>
      </p:sp>
      <p:sp>
        <p:nvSpPr>
          <p:cNvPr id="6" name="Footer Placeholder 5">
            <a:extLst>
              <a:ext uri="{FF2B5EF4-FFF2-40B4-BE49-F238E27FC236}">
                <a16:creationId xmlns:a16="http://schemas.microsoft.com/office/drawing/2014/main" id="{5AE4D763-3EB6-60DB-0524-A2409A98B9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6E07C2-1BA7-F123-9440-D2B4E2E15F54}"/>
              </a:ext>
            </a:extLst>
          </p:cNvPr>
          <p:cNvSpPr>
            <a:spLocks noGrp="1"/>
          </p:cNvSpPr>
          <p:nvPr>
            <p:ph type="sldNum" sz="quarter" idx="12"/>
          </p:nvPr>
        </p:nvSpPr>
        <p:spPr/>
        <p:txBody>
          <a:bodyPr/>
          <a:lstStyle/>
          <a:p>
            <a:fld id="{60235D25-E071-8944-BDD6-46C019F2A7FC}" type="slidenum">
              <a:rPr lang="en-US" smtClean="0"/>
              <a:t>‹#›</a:t>
            </a:fld>
            <a:endParaRPr lang="en-US"/>
          </a:p>
        </p:txBody>
      </p:sp>
    </p:spTree>
    <p:extLst>
      <p:ext uri="{BB962C8B-B14F-4D97-AF65-F5344CB8AC3E}">
        <p14:creationId xmlns:p14="http://schemas.microsoft.com/office/powerpoint/2010/main" val="1646863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2867BC-BD77-62E1-3198-918E8EA379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691B50-3CB5-975C-8BF0-E9D75229D8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D8E24E-8269-1FB4-17BB-84CD8C05B2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80F6A2-865C-7842-913C-54E7A8136E16}" type="datetimeFigureOut">
              <a:rPr lang="en-US" smtClean="0"/>
              <a:t>4/26/26</a:t>
            </a:fld>
            <a:endParaRPr lang="en-US"/>
          </a:p>
        </p:txBody>
      </p:sp>
      <p:sp>
        <p:nvSpPr>
          <p:cNvPr id="5" name="Footer Placeholder 4">
            <a:extLst>
              <a:ext uri="{FF2B5EF4-FFF2-40B4-BE49-F238E27FC236}">
                <a16:creationId xmlns:a16="http://schemas.microsoft.com/office/drawing/2014/main" id="{8AF2FF25-7D2A-300D-313A-CF1774F85E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26E36DF-D236-F63E-DE1B-6FC84C651D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235D25-E071-8944-BDD6-46C019F2A7FC}" type="slidenum">
              <a:rPr lang="en-US" smtClean="0"/>
              <a:t>‹#›</a:t>
            </a:fld>
            <a:endParaRPr lang="en-US"/>
          </a:p>
        </p:txBody>
      </p:sp>
    </p:spTree>
    <p:extLst>
      <p:ext uri="{BB962C8B-B14F-4D97-AF65-F5344CB8AC3E}">
        <p14:creationId xmlns:p14="http://schemas.microsoft.com/office/powerpoint/2010/main" val="310513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0EDD34-7AA3-072C-C446-1827C19BEDDC}"/>
              </a:ext>
            </a:extLst>
          </p:cNvPr>
          <p:cNvSpPr>
            <a:spLocks noGrp="1"/>
          </p:cNvSpPr>
          <p:nvPr>
            <p:ph idx="1"/>
          </p:nvPr>
        </p:nvSpPr>
        <p:spPr>
          <a:xfrm>
            <a:off x="838200" y="450936"/>
            <a:ext cx="10515600" cy="5962389"/>
          </a:xfrm>
        </p:spPr>
        <p:txBody>
          <a:bodyPr>
            <a:normAutofit/>
          </a:bodyPr>
          <a:lstStyle/>
          <a:p>
            <a:pPr marL="0" indent="0" algn="ctr">
              <a:buNone/>
            </a:pPr>
            <a:endParaRPr lang="en-US" sz="6000" dirty="0"/>
          </a:p>
          <a:p>
            <a:pPr marL="0" indent="0" algn="ctr">
              <a:buNone/>
            </a:pPr>
            <a:endParaRPr lang="en-US" sz="6000" dirty="0"/>
          </a:p>
          <a:p>
            <a:pPr marL="0" indent="0" algn="ctr">
              <a:buNone/>
            </a:pPr>
            <a:r>
              <a:rPr lang="en-US" sz="6000" dirty="0"/>
              <a:t>Give and Guard</a:t>
            </a:r>
          </a:p>
        </p:txBody>
      </p:sp>
    </p:spTree>
    <p:extLst>
      <p:ext uri="{BB962C8B-B14F-4D97-AF65-F5344CB8AC3E}">
        <p14:creationId xmlns:p14="http://schemas.microsoft.com/office/powerpoint/2010/main" val="1150317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D8396-A3FE-EDA9-39A0-F82F4A3310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27B013-B04D-5BCF-9217-83110A415F5C}"/>
              </a:ext>
            </a:extLst>
          </p:cNvPr>
          <p:cNvSpPr>
            <a:spLocks noGrp="1"/>
          </p:cNvSpPr>
          <p:nvPr>
            <p:ph type="title"/>
          </p:nvPr>
        </p:nvSpPr>
        <p:spPr/>
        <p:txBody>
          <a:bodyPr/>
          <a:lstStyle/>
          <a:p>
            <a:r>
              <a:rPr lang="en-US" dirty="0"/>
              <a:t>Guard</a:t>
            </a:r>
          </a:p>
        </p:txBody>
      </p:sp>
      <p:sp>
        <p:nvSpPr>
          <p:cNvPr id="3" name="Content Placeholder 2">
            <a:extLst>
              <a:ext uri="{FF2B5EF4-FFF2-40B4-BE49-F238E27FC236}">
                <a16:creationId xmlns:a16="http://schemas.microsoft.com/office/drawing/2014/main" id="{A99F4991-B470-78B7-5640-A33F5D10DB5D}"/>
              </a:ext>
            </a:extLst>
          </p:cNvPr>
          <p:cNvSpPr>
            <a:spLocks noGrp="1"/>
          </p:cNvSpPr>
          <p:nvPr>
            <p:ph idx="1"/>
          </p:nvPr>
        </p:nvSpPr>
        <p:spPr/>
        <p:txBody>
          <a:bodyPr/>
          <a:lstStyle/>
          <a:p>
            <a:pPr marL="0" indent="0">
              <a:buNone/>
            </a:pPr>
            <a:r>
              <a:rPr lang="en-US" b="1" dirty="0"/>
              <a:t>“make disciples of all nations, baptizing them in the name of the Father and of the Son and of the Holy Spirit, teaching them to observe all that I have commanded you.”</a:t>
            </a:r>
          </a:p>
          <a:p>
            <a:pPr marL="0" indent="0" algn="r">
              <a:buNone/>
            </a:pPr>
            <a:r>
              <a:rPr lang="en-US" dirty="0"/>
              <a:t>Matt. 28:18-20</a:t>
            </a:r>
          </a:p>
          <a:p>
            <a:pPr marL="0" indent="0" algn="r">
              <a:buNone/>
            </a:pPr>
            <a:endParaRPr lang="en-US" dirty="0">
              <a:effectLst/>
            </a:endParaRPr>
          </a:p>
          <a:p>
            <a:pPr marL="0" indent="0" algn="ctr">
              <a:buNone/>
            </a:pPr>
            <a:r>
              <a:rPr lang="en-US" dirty="0"/>
              <a:t>Anyone who takes seriously the call to make disciples will, at some time and in some way, need to “guard” the truth.</a:t>
            </a:r>
            <a:endParaRPr lang="en-US" b="1" dirty="0"/>
          </a:p>
        </p:txBody>
      </p:sp>
    </p:spTree>
    <p:extLst>
      <p:ext uri="{BB962C8B-B14F-4D97-AF65-F5344CB8AC3E}">
        <p14:creationId xmlns:p14="http://schemas.microsoft.com/office/powerpoint/2010/main" val="3225580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22EFA-C412-D13D-CAFA-1281958ADD1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81F013-E955-29D4-42AB-C18704BDA07D}"/>
              </a:ext>
            </a:extLst>
          </p:cNvPr>
          <p:cNvSpPr>
            <a:spLocks noGrp="1"/>
          </p:cNvSpPr>
          <p:nvPr>
            <p:ph idx="1"/>
          </p:nvPr>
        </p:nvSpPr>
        <p:spPr/>
        <p:txBody>
          <a:bodyPr>
            <a:normAutofit/>
          </a:bodyPr>
          <a:lstStyle/>
          <a:p>
            <a:pPr marL="0" indent="0" algn="ctr">
              <a:buNone/>
            </a:pPr>
            <a:r>
              <a:rPr lang="en-US" sz="4000" dirty="0"/>
              <a:t>Give </a:t>
            </a:r>
            <a:r>
              <a:rPr lang="en-US" sz="4000" u="sng" dirty="0"/>
              <a:t>and</a:t>
            </a:r>
            <a:r>
              <a:rPr lang="en-US" sz="4000" dirty="0"/>
              <a:t> Guard</a:t>
            </a:r>
          </a:p>
          <a:p>
            <a:pPr marL="0" indent="0" algn="ctr">
              <a:buNone/>
            </a:pPr>
            <a:endParaRPr lang="en-US" sz="4000" dirty="0"/>
          </a:p>
          <a:p>
            <a:pPr marL="0" indent="0" algn="ctr">
              <a:buNone/>
            </a:pPr>
            <a:r>
              <a:rPr lang="en-US" sz="4000" dirty="0"/>
              <a:t>Soft Hearts </a:t>
            </a:r>
            <a:r>
              <a:rPr lang="en-US" sz="4000" u="sng" dirty="0"/>
              <a:t>and</a:t>
            </a:r>
            <a:r>
              <a:rPr lang="en-US" sz="4000" dirty="0"/>
              <a:t> Stiff Minds</a:t>
            </a:r>
          </a:p>
        </p:txBody>
      </p:sp>
    </p:spTree>
    <p:extLst>
      <p:ext uri="{BB962C8B-B14F-4D97-AF65-F5344CB8AC3E}">
        <p14:creationId xmlns:p14="http://schemas.microsoft.com/office/powerpoint/2010/main" val="2913618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111E5-791C-EAB9-172C-04FABDFC225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FF15E6-6B10-4E57-AC41-861E476A7393}"/>
              </a:ext>
            </a:extLst>
          </p:cNvPr>
          <p:cNvSpPr>
            <a:spLocks noGrp="1"/>
          </p:cNvSpPr>
          <p:nvPr>
            <p:ph idx="1"/>
          </p:nvPr>
        </p:nvSpPr>
        <p:spPr>
          <a:xfrm>
            <a:off x="838200" y="450936"/>
            <a:ext cx="10515600" cy="5962389"/>
          </a:xfrm>
        </p:spPr>
        <p:txBody>
          <a:bodyPr>
            <a:normAutofit/>
          </a:bodyPr>
          <a:lstStyle/>
          <a:p>
            <a:pPr marL="0" indent="0">
              <a:buNone/>
            </a:pPr>
            <a:r>
              <a:rPr lang="en-US" b="1" baseline="30000" dirty="0"/>
              <a:t>17 </a:t>
            </a:r>
            <a:r>
              <a:rPr lang="en-US" b="1" dirty="0"/>
              <a:t>As for the rich in this present age, charge them not to be haughty, nor to set their hopes on the uncertainty of riches, but on God, who richly provides us with everything to enjoy. </a:t>
            </a:r>
            <a:r>
              <a:rPr lang="en-US" b="1" baseline="30000" dirty="0"/>
              <a:t>18 </a:t>
            </a:r>
            <a:r>
              <a:rPr lang="en-US" b="1" dirty="0"/>
              <a:t>They are to do good, to be rich in good works, to be generous and ready to share, </a:t>
            </a:r>
            <a:r>
              <a:rPr lang="en-US" b="1" baseline="30000" dirty="0"/>
              <a:t>19 </a:t>
            </a:r>
            <a:r>
              <a:rPr lang="en-US" b="1" dirty="0"/>
              <a:t>thus storing up treasure for themselves as a good foundation for the future, so that they may take hold of that which is truly life.</a:t>
            </a:r>
          </a:p>
          <a:p>
            <a:pPr marL="0" indent="0">
              <a:buNone/>
            </a:pPr>
            <a:r>
              <a:rPr lang="en-US" b="1" baseline="30000" dirty="0"/>
              <a:t>20 </a:t>
            </a:r>
            <a:r>
              <a:rPr lang="en-US" b="1" dirty="0"/>
              <a:t>O Timothy, guard the deposit entrusted to you. Avoid the irreverent babble and contradictions of what is falsely called “knowledge,” </a:t>
            </a:r>
            <a:r>
              <a:rPr lang="en-US" b="1" baseline="30000" dirty="0"/>
              <a:t>21 </a:t>
            </a:r>
            <a:r>
              <a:rPr lang="en-US" b="1" dirty="0"/>
              <a:t>for by professing it some have swerved from the faith.</a:t>
            </a:r>
          </a:p>
          <a:p>
            <a:pPr marL="0" indent="0">
              <a:buNone/>
            </a:pPr>
            <a:r>
              <a:rPr lang="en-US" b="1" dirty="0"/>
              <a:t>Grace be with you.</a:t>
            </a:r>
          </a:p>
          <a:p>
            <a:pPr marL="0" indent="0" algn="r">
              <a:buNone/>
            </a:pPr>
            <a:r>
              <a:rPr lang="en-US" dirty="0"/>
              <a:t>1 Timothy 6:17-21</a:t>
            </a:r>
          </a:p>
        </p:txBody>
      </p:sp>
    </p:spTree>
    <p:extLst>
      <p:ext uri="{BB962C8B-B14F-4D97-AF65-F5344CB8AC3E}">
        <p14:creationId xmlns:p14="http://schemas.microsoft.com/office/powerpoint/2010/main" val="1114076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C904-C2C0-42AD-413F-68E5CFC4F6D5}"/>
              </a:ext>
            </a:extLst>
          </p:cNvPr>
          <p:cNvSpPr>
            <a:spLocks noGrp="1"/>
          </p:cNvSpPr>
          <p:nvPr>
            <p:ph type="title"/>
          </p:nvPr>
        </p:nvSpPr>
        <p:spPr/>
        <p:txBody>
          <a:bodyPr/>
          <a:lstStyle/>
          <a:p>
            <a:r>
              <a:rPr lang="en-US" dirty="0"/>
              <a:t>Give</a:t>
            </a:r>
          </a:p>
        </p:txBody>
      </p:sp>
      <p:sp>
        <p:nvSpPr>
          <p:cNvPr id="3" name="Content Placeholder 2">
            <a:extLst>
              <a:ext uri="{FF2B5EF4-FFF2-40B4-BE49-F238E27FC236}">
                <a16:creationId xmlns:a16="http://schemas.microsoft.com/office/drawing/2014/main" id="{D4FE17D1-DC56-F816-D7B3-3B87B34D1597}"/>
              </a:ext>
            </a:extLst>
          </p:cNvPr>
          <p:cNvSpPr>
            <a:spLocks noGrp="1"/>
          </p:cNvSpPr>
          <p:nvPr>
            <p:ph idx="1"/>
          </p:nvPr>
        </p:nvSpPr>
        <p:spPr/>
        <p:txBody>
          <a:bodyPr/>
          <a:lstStyle/>
          <a:p>
            <a:pPr marL="0" indent="0">
              <a:buNone/>
            </a:pPr>
            <a:r>
              <a:rPr lang="en-US" b="1" baseline="30000" dirty="0"/>
              <a:t>17 </a:t>
            </a:r>
            <a:r>
              <a:rPr lang="en-US" b="1" dirty="0"/>
              <a:t>As for the rich in this present age…</a:t>
            </a:r>
            <a:endParaRPr lang="en-US" dirty="0"/>
          </a:p>
          <a:p>
            <a:pPr marL="0" indent="0">
              <a:buNone/>
            </a:pPr>
            <a:endParaRPr lang="en-US" dirty="0"/>
          </a:p>
          <a:p>
            <a:pPr marL="0" indent="0">
              <a:buNone/>
            </a:pPr>
            <a:endParaRPr lang="en-US" dirty="0"/>
          </a:p>
          <a:p>
            <a:pPr marL="0" indent="0" algn="ctr">
              <a:buNone/>
            </a:pPr>
            <a:r>
              <a:rPr lang="en-US" dirty="0"/>
              <a:t>Billions of people on earth live on under $7/day</a:t>
            </a:r>
          </a:p>
        </p:txBody>
      </p:sp>
    </p:spTree>
    <p:extLst>
      <p:ext uri="{BB962C8B-B14F-4D97-AF65-F5344CB8AC3E}">
        <p14:creationId xmlns:p14="http://schemas.microsoft.com/office/powerpoint/2010/main" val="1632205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7B2BF-A4AF-51E9-86C8-D9D0BA8C83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15A03-EC62-FE25-1557-EA6A1FEDE251}"/>
              </a:ext>
            </a:extLst>
          </p:cNvPr>
          <p:cNvSpPr>
            <a:spLocks noGrp="1"/>
          </p:cNvSpPr>
          <p:nvPr>
            <p:ph type="title"/>
          </p:nvPr>
        </p:nvSpPr>
        <p:spPr/>
        <p:txBody>
          <a:bodyPr/>
          <a:lstStyle/>
          <a:p>
            <a:r>
              <a:rPr lang="en-US" dirty="0"/>
              <a:t>Give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0F6881-796D-392B-F065-1FB2243CF649}"/>
                  </a:ext>
                </a:extLst>
              </p:cNvPr>
              <p:cNvSpPr>
                <a:spLocks noGrp="1"/>
              </p:cNvSpPr>
              <p:nvPr>
                <p:ph idx="1"/>
              </p:nvPr>
            </p:nvSpPr>
            <p:spPr/>
            <p:txBody>
              <a:bodyPr/>
              <a:lstStyle/>
              <a:p>
                <a:pPr marL="0" indent="0">
                  <a:buNone/>
                </a:pPr>
                <a:r>
                  <a:rPr lang="en-US" b="1" baseline="30000" dirty="0"/>
                  <a:t>17 </a:t>
                </a:r>
                <a:r>
                  <a:rPr lang="en-US" b="1" dirty="0"/>
                  <a:t>As for the rich in this present age, charge them not to be haughty, nor to set their hopes on the uncertainty of riches…</a:t>
                </a:r>
              </a:p>
              <a:p>
                <a:pPr marL="0" indent="0">
                  <a:buNone/>
                </a:pPr>
                <a:endParaRPr lang="en-US" b="1" dirty="0"/>
              </a:p>
              <a:p>
                <a:pPr marL="0" indent="0" algn="ctr">
                  <a:buNone/>
                </a:pPr>
                <a:r>
                  <a:rPr lang="en-US" dirty="0"/>
                  <a:t>Monetary Worth </a:t>
                </a:r>
                <a14:m>
                  <m:oMath xmlns:m="http://schemas.openxmlformats.org/officeDocument/2006/math">
                    <m:r>
                      <a:rPr lang="en-US" b="0" i="1" smtClean="0">
                        <a:latin typeface="Cambria Math" panose="02040503050406030204" pitchFamily="18" charset="0"/>
                        <a:ea typeface="Cambria Math" panose="02040503050406030204" pitchFamily="18" charset="0"/>
                      </a:rPr>
                      <m:t>≠</m:t>
                    </m:r>
                  </m:oMath>
                </a14:m>
                <a:r>
                  <a:rPr lang="en-US" dirty="0"/>
                  <a:t> Intrinsic Worth</a:t>
                </a:r>
              </a:p>
              <a:p>
                <a:pPr marL="0" indent="0" algn="ctr">
                  <a:buNone/>
                </a:pPr>
                <a:endParaRPr lang="en-US" b="1" dirty="0"/>
              </a:p>
              <a:p>
                <a:pPr marL="0" indent="0" algn="ctr">
                  <a:buNone/>
                </a:pPr>
                <a:r>
                  <a:rPr lang="en-US" dirty="0"/>
                  <a:t>“Wealth is no mark of God’s favor.</a:t>
                </a:r>
                <a:br>
                  <a:rPr lang="en-US" dirty="0"/>
                </a:br>
                <a:r>
                  <a:rPr lang="en-US" dirty="0"/>
                  <a:t>Poverty is no mark of God’s displeasure.”</a:t>
                </a:r>
                <a:br>
                  <a:rPr lang="en-US" dirty="0"/>
                </a:br>
                <a:r>
                  <a:rPr lang="en-US" dirty="0"/>
                  <a:t>-J.C. Ryle</a:t>
                </a:r>
                <a:endParaRPr lang="en-US" b="1" dirty="0"/>
              </a:p>
              <a:p>
                <a:pPr marL="0" indent="0">
                  <a:buNone/>
                </a:pPr>
                <a:endParaRPr lang="en-US" b="1"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D40F6881-796D-392B-F065-1FB2243CF649}"/>
                  </a:ext>
                </a:extLst>
              </p:cNvPr>
              <p:cNvSpPr>
                <a:spLocks noGrp="1" noRot="1" noChangeAspect="1" noMove="1" noResize="1" noEditPoints="1" noAdjustHandles="1" noChangeArrowheads="1" noChangeShapeType="1" noTextEdit="1"/>
              </p:cNvSpPr>
              <p:nvPr>
                <p:ph idx="1"/>
              </p:nvPr>
            </p:nvSpPr>
            <p:spPr>
              <a:blipFill>
                <a:blip r:embed="rId2"/>
                <a:stretch>
                  <a:fillRect l="-1206" t="-2326"/>
                </a:stretch>
              </a:blipFill>
            </p:spPr>
            <p:txBody>
              <a:bodyPr/>
              <a:lstStyle/>
              <a:p>
                <a:r>
                  <a:rPr lang="en-US">
                    <a:noFill/>
                  </a:rPr>
                  <a:t> </a:t>
                </a:r>
              </a:p>
            </p:txBody>
          </p:sp>
        </mc:Fallback>
      </mc:AlternateContent>
    </p:spTree>
    <p:extLst>
      <p:ext uri="{BB962C8B-B14F-4D97-AF65-F5344CB8AC3E}">
        <p14:creationId xmlns:p14="http://schemas.microsoft.com/office/powerpoint/2010/main" val="1064222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E5555-DE20-BDE6-9CAA-00821E6D55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7342F9-3A17-9633-7463-BEA4D82AF996}"/>
              </a:ext>
            </a:extLst>
          </p:cNvPr>
          <p:cNvSpPr>
            <a:spLocks noGrp="1"/>
          </p:cNvSpPr>
          <p:nvPr>
            <p:ph type="title"/>
          </p:nvPr>
        </p:nvSpPr>
        <p:spPr/>
        <p:txBody>
          <a:bodyPr/>
          <a:lstStyle/>
          <a:p>
            <a:r>
              <a:rPr lang="en-US" dirty="0"/>
              <a:t>Give</a:t>
            </a:r>
          </a:p>
        </p:txBody>
      </p:sp>
      <p:sp>
        <p:nvSpPr>
          <p:cNvPr id="3" name="Content Placeholder 2">
            <a:extLst>
              <a:ext uri="{FF2B5EF4-FFF2-40B4-BE49-F238E27FC236}">
                <a16:creationId xmlns:a16="http://schemas.microsoft.com/office/drawing/2014/main" id="{EA3E7BC4-1110-26B4-0F0E-96EBFA5A2C56}"/>
              </a:ext>
            </a:extLst>
          </p:cNvPr>
          <p:cNvSpPr>
            <a:spLocks noGrp="1"/>
          </p:cNvSpPr>
          <p:nvPr>
            <p:ph idx="1"/>
          </p:nvPr>
        </p:nvSpPr>
        <p:spPr/>
        <p:txBody>
          <a:bodyPr/>
          <a:lstStyle/>
          <a:p>
            <a:pPr marL="0" indent="0">
              <a:buNone/>
            </a:pPr>
            <a:r>
              <a:rPr lang="en-US" b="1" baseline="30000" dirty="0"/>
              <a:t>17 </a:t>
            </a:r>
            <a:r>
              <a:rPr lang="en-US" b="1" dirty="0"/>
              <a:t>As for the rich in this present age, charge them not to be haughty, nor to set their hopes on the uncertainty of riches…</a:t>
            </a:r>
          </a:p>
          <a:p>
            <a:pPr marL="0" indent="0">
              <a:buNone/>
            </a:pPr>
            <a:endParaRPr lang="en-US" b="1" dirty="0"/>
          </a:p>
          <a:p>
            <a:pPr marL="0" indent="0">
              <a:buNone/>
            </a:pPr>
            <a:endParaRPr lang="en-US" b="1" dirty="0"/>
          </a:p>
          <a:p>
            <a:pPr marL="0" indent="0">
              <a:buNone/>
            </a:pPr>
            <a:r>
              <a:rPr lang="en-US" b="1" baseline="30000" dirty="0"/>
              <a:t>4 </a:t>
            </a:r>
            <a:r>
              <a:rPr lang="en-US" b="1" dirty="0"/>
              <a:t>Do not toil to acquire wealth; be discerning enough to desist. </a:t>
            </a:r>
            <a:r>
              <a:rPr lang="en-US" b="1" baseline="30000" dirty="0"/>
              <a:t>5 </a:t>
            </a:r>
            <a:r>
              <a:rPr lang="en-US" b="1" dirty="0"/>
              <a:t>When your eyes light on it, it is gone, for suddenly it sprouts wings, flying like an eagle toward heaven. </a:t>
            </a:r>
            <a:r>
              <a:rPr lang="en-US" dirty="0"/>
              <a:t>(Prov. 23:4-5)</a:t>
            </a:r>
            <a:endParaRPr lang="en-US" b="1" dirty="0"/>
          </a:p>
          <a:p>
            <a:pPr marL="0" indent="0">
              <a:buNone/>
            </a:pPr>
            <a:endParaRPr lang="en-US" dirty="0"/>
          </a:p>
        </p:txBody>
      </p:sp>
    </p:spTree>
    <p:extLst>
      <p:ext uri="{BB962C8B-B14F-4D97-AF65-F5344CB8AC3E}">
        <p14:creationId xmlns:p14="http://schemas.microsoft.com/office/powerpoint/2010/main" val="1406601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233C0-2553-2379-9A89-A939B8A6F0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045B62-88D6-E844-D842-A78DCED17FCE}"/>
              </a:ext>
            </a:extLst>
          </p:cNvPr>
          <p:cNvSpPr>
            <a:spLocks noGrp="1"/>
          </p:cNvSpPr>
          <p:nvPr>
            <p:ph type="title"/>
          </p:nvPr>
        </p:nvSpPr>
        <p:spPr/>
        <p:txBody>
          <a:bodyPr/>
          <a:lstStyle/>
          <a:p>
            <a:r>
              <a:rPr lang="en-US" dirty="0"/>
              <a:t>Give</a:t>
            </a:r>
          </a:p>
        </p:txBody>
      </p:sp>
      <p:sp>
        <p:nvSpPr>
          <p:cNvPr id="3" name="Content Placeholder 2">
            <a:extLst>
              <a:ext uri="{FF2B5EF4-FFF2-40B4-BE49-F238E27FC236}">
                <a16:creationId xmlns:a16="http://schemas.microsoft.com/office/drawing/2014/main" id="{41A5797A-0B3E-CA76-42FB-12EB5BCDCF1C}"/>
              </a:ext>
            </a:extLst>
          </p:cNvPr>
          <p:cNvSpPr>
            <a:spLocks noGrp="1"/>
          </p:cNvSpPr>
          <p:nvPr>
            <p:ph idx="1"/>
          </p:nvPr>
        </p:nvSpPr>
        <p:spPr/>
        <p:txBody>
          <a:bodyPr/>
          <a:lstStyle/>
          <a:p>
            <a:pPr marL="0" indent="0">
              <a:buNone/>
            </a:pPr>
            <a:r>
              <a:rPr lang="en-US" b="1" baseline="30000" dirty="0"/>
              <a:t>17 </a:t>
            </a:r>
            <a:r>
              <a:rPr lang="en-US" b="1" dirty="0"/>
              <a:t>As for the rich in this present age, charge them not to be haughty, nor to set their hopes on the uncertainty of riches, but on God, who richly provides us with everything to enjoy.</a:t>
            </a:r>
          </a:p>
          <a:p>
            <a:pPr marL="0" indent="0">
              <a:buNone/>
            </a:pPr>
            <a:endParaRPr lang="en-US" b="1" dirty="0"/>
          </a:p>
          <a:p>
            <a:pPr marL="0" indent="0" algn="ctr">
              <a:buNone/>
            </a:pPr>
            <a:r>
              <a:rPr lang="en-US" dirty="0"/>
              <a:t>Christ Jesus is the one firm foundation in a world full of fake ones</a:t>
            </a:r>
          </a:p>
          <a:p>
            <a:pPr marL="0" indent="0" algn="ctr">
              <a:buNone/>
            </a:pPr>
            <a:endParaRPr lang="en-US" dirty="0"/>
          </a:p>
          <a:p>
            <a:pPr marL="0" indent="0" algn="ctr">
              <a:buNone/>
            </a:pPr>
            <a:r>
              <a:rPr lang="en-US" dirty="0"/>
              <a:t>Christ, Himself, is our riches</a:t>
            </a:r>
          </a:p>
          <a:p>
            <a:pPr marL="0" indent="0" algn="ctr">
              <a:buNone/>
            </a:pPr>
            <a:endParaRPr lang="en-US" b="1" dirty="0"/>
          </a:p>
          <a:p>
            <a:pPr marL="0" indent="0" algn="ctr">
              <a:buNone/>
            </a:pPr>
            <a:endParaRPr lang="en-US" b="1" dirty="0"/>
          </a:p>
          <a:p>
            <a:pPr marL="0" indent="0">
              <a:buNone/>
            </a:pPr>
            <a:endParaRPr lang="en-US" b="1" dirty="0"/>
          </a:p>
        </p:txBody>
      </p:sp>
    </p:spTree>
    <p:extLst>
      <p:ext uri="{BB962C8B-B14F-4D97-AF65-F5344CB8AC3E}">
        <p14:creationId xmlns:p14="http://schemas.microsoft.com/office/powerpoint/2010/main" val="4099627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F0D66-E2B6-0AA7-E399-CAFF291683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F18E0F-55D1-E126-09F0-7C4768E35ED7}"/>
              </a:ext>
            </a:extLst>
          </p:cNvPr>
          <p:cNvSpPr>
            <a:spLocks noGrp="1"/>
          </p:cNvSpPr>
          <p:nvPr>
            <p:ph type="title"/>
          </p:nvPr>
        </p:nvSpPr>
        <p:spPr/>
        <p:txBody>
          <a:bodyPr/>
          <a:lstStyle/>
          <a:p>
            <a:r>
              <a:rPr lang="en-US" dirty="0"/>
              <a:t>Give</a:t>
            </a:r>
          </a:p>
        </p:txBody>
      </p:sp>
      <p:sp>
        <p:nvSpPr>
          <p:cNvPr id="3" name="Content Placeholder 2">
            <a:extLst>
              <a:ext uri="{FF2B5EF4-FFF2-40B4-BE49-F238E27FC236}">
                <a16:creationId xmlns:a16="http://schemas.microsoft.com/office/drawing/2014/main" id="{851624E9-A4A8-D470-D398-4ACDB87C4332}"/>
              </a:ext>
            </a:extLst>
          </p:cNvPr>
          <p:cNvSpPr>
            <a:spLocks noGrp="1"/>
          </p:cNvSpPr>
          <p:nvPr>
            <p:ph idx="1"/>
          </p:nvPr>
        </p:nvSpPr>
        <p:spPr/>
        <p:txBody>
          <a:bodyPr/>
          <a:lstStyle/>
          <a:p>
            <a:pPr marL="0" indent="0">
              <a:buNone/>
            </a:pPr>
            <a:r>
              <a:rPr lang="en-US" b="1" baseline="30000" dirty="0"/>
              <a:t>17 </a:t>
            </a:r>
            <a:r>
              <a:rPr lang="en-US" b="1" dirty="0"/>
              <a:t>As for the rich in this present age, charge them not to be haughty, nor to set their hopes on the uncertainty of riches, but on God, who richly provides us with everything to enjoy. </a:t>
            </a:r>
            <a:r>
              <a:rPr lang="en-US" b="1" baseline="30000" dirty="0"/>
              <a:t>18 </a:t>
            </a:r>
            <a:r>
              <a:rPr lang="en-US" b="1" dirty="0"/>
              <a:t>They are to do good, to be rich in good works, to be generous and ready to share, </a:t>
            </a:r>
            <a:r>
              <a:rPr lang="en-US" b="1" baseline="30000" dirty="0"/>
              <a:t>19 </a:t>
            </a:r>
            <a:r>
              <a:rPr lang="en-US" b="1" dirty="0"/>
              <a:t>thus storing up treasure for themselves as a good foundation for the future, so that they may take hold of that which is truly life.</a:t>
            </a:r>
          </a:p>
          <a:p>
            <a:pPr marL="0" indent="0">
              <a:buNone/>
            </a:pPr>
            <a:endParaRPr lang="en-US" b="1" dirty="0"/>
          </a:p>
          <a:p>
            <a:pPr marL="0" indent="0" algn="ctr">
              <a:buNone/>
            </a:pPr>
            <a:r>
              <a:rPr lang="en-US" dirty="0"/>
              <a:t>Generosity of heart and hand</a:t>
            </a:r>
          </a:p>
          <a:p>
            <a:pPr marL="0" indent="0" algn="ctr">
              <a:buNone/>
            </a:pPr>
            <a:endParaRPr lang="en-US" b="1" dirty="0"/>
          </a:p>
          <a:p>
            <a:pPr marL="0" indent="0">
              <a:buNone/>
            </a:pPr>
            <a:endParaRPr lang="en-US" b="1" dirty="0"/>
          </a:p>
        </p:txBody>
      </p:sp>
    </p:spTree>
    <p:extLst>
      <p:ext uri="{BB962C8B-B14F-4D97-AF65-F5344CB8AC3E}">
        <p14:creationId xmlns:p14="http://schemas.microsoft.com/office/powerpoint/2010/main" val="3264278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8225D-62EE-79DF-B292-253A66A30D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5F3AEA-AA2C-014D-1358-429F144D6C8B}"/>
              </a:ext>
            </a:extLst>
          </p:cNvPr>
          <p:cNvSpPr>
            <a:spLocks noGrp="1"/>
          </p:cNvSpPr>
          <p:nvPr>
            <p:ph type="title"/>
          </p:nvPr>
        </p:nvSpPr>
        <p:spPr/>
        <p:txBody>
          <a:bodyPr/>
          <a:lstStyle/>
          <a:p>
            <a:r>
              <a:rPr lang="en-US" dirty="0"/>
              <a:t>Guard</a:t>
            </a:r>
          </a:p>
        </p:txBody>
      </p:sp>
      <p:sp>
        <p:nvSpPr>
          <p:cNvPr id="3" name="Content Placeholder 2">
            <a:extLst>
              <a:ext uri="{FF2B5EF4-FFF2-40B4-BE49-F238E27FC236}">
                <a16:creationId xmlns:a16="http://schemas.microsoft.com/office/drawing/2014/main" id="{109BB1AE-3711-7AC7-8A86-5DED87A67E61}"/>
              </a:ext>
            </a:extLst>
          </p:cNvPr>
          <p:cNvSpPr>
            <a:spLocks noGrp="1"/>
          </p:cNvSpPr>
          <p:nvPr>
            <p:ph idx="1"/>
          </p:nvPr>
        </p:nvSpPr>
        <p:spPr/>
        <p:txBody>
          <a:bodyPr/>
          <a:lstStyle/>
          <a:p>
            <a:pPr marL="0" indent="0">
              <a:buNone/>
            </a:pPr>
            <a:r>
              <a:rPr lang="en-US" b="1" baseline="30000" dirty="0"/>
              <a:t>20 </a:t>
            </a:r>
            <a:r>
              <a:rPr lang="en-US" b="1" dirty="0"/>
              <a:t>O Timothy, guard the deposit entrusted to you. Avoid the irreverent babble and contradictions of what is falsely called “knowledge,” </a:t>
            </a:r>
            <a:r>
              <a:rPr lang="en-US" b="1" baseline="30000" dirty="0"/>
              <a:t>21 </a:t>
            </a:r>
            <a:r>
              <a:rPr lang="en-US" b="1" dirty="0"/>
              <a:t>for by professing it some have swerved from the faith.</a:t>
            </a:r>
          </a:p>
          <a:p>
            <a:pPr marL="0" indent="0">
              <a:buNone/>
            </a:pPr>
            <a:r>
              <a:rPr lang="en-US" b="1" dirty="0"/>
              <a:t>Grace be with you.</a:t>
            </a:r>
          </a:p>
        </p:txBody>
      </p:sp>
    </p:spTree>
    <p:extLst>
      <p:ext uri="{BB962C8B-B14F-4D97-AF65-F5344CB8AC3E}">
        <p14:creationId xmlns:p14="http://schemas.microsoft.com/office/powerpoint/2010/main" val="692522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3EFA1-E2EA-BEF4-A7D6-FD189BCF98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9E2179-E77F-46A2-504F-74A76387D0AB}"/>
              </a:ext>
            </a:extLst>
          </p:cNvPr>
          <p:cNvSpPr>
            <a:spLocks noGrp="1"/>
          </p:cNvSpPr>
          <p:nvPr>
            <p:ph type="title"/>
          </p:nvPr>
        </p:nvSpPr>
        <p:spPr/>
        <p:txBody>
          <a:bodyPr/>
          <a:lstStyle/>
          <a:p>
            <a:r>
              <a:rPr lang="en-US" dirty="0"/>
              <a:t>Guard</a:t>
            </a:r>
          </a:p>
        </p:txBody>
      </p:sp>
      <p:sp>
        <p:nvSpPr>
          <p:cNvPr id="3" name="Content Placeholder 2">
            <a:extLst>
              <a:ext uri="{FF2B5EF4-FFF2-40B4-BE49-F238E27FC236}">
                <a16:creationId xmlns:a16="http://schemas.microsoft.com/office/drawing/2014/main" id="{A997129E-F322-066C-E8FD-4464D8543529}"/>
              </a:ext>
            </a:extLst>
          </p:cNvPr>
          <p:cNvSpPr>
            <a:spLocks noGrp="1"/>
          </p:cNvSpPr>
          <p:nvPr>
            <p:ph idx="1"/>
          </p:nvPr>
        </p:nvSpPr>
        <p:spPr/>
        <p:txBody>
          <a:bodyPr/>
          <a:lstStyle/>
          <a:p>
            <a:pPr marL="0" indent="0">
              <a:buNone/>
            </a:pPr>
            <a:r>
              <a:rPr lang="en-US" b="1" baseline="30000" dirty="0"/>
              <a:t>20 </a:t>
            </a:r>
            <a:r>
              <a:rPr lang="en-US" b="1" dirty="0"/>
              <a:t>O Timothy, guard the deposit entrusted to you. Avoid the irreverent babble and contradictions of what is falsely called “knowledge,” </a:t>
            </a:r>
            <a:r>
              <a:rPr lang="en-US" b="1" baseline="30000" dirty="0"/>
              <a:t>21 </a:t>
            </a:r>
            <a:r>
              <a:rPr lang="en-US" b="1" dirty="0"/>
              <a:t>for by professing it some have swerved from the faith.</a:t>
            </a:r>
          </a:p>
          <a:p>
            <a:pPr marL="0" indent="0">
              <a:buNone/>
            </a:pPr>
            <a:r>
              <a:rPr lang="en-US" b="1" dirty="0"/>
              <a:t>Grace be with you.</a:t>
            </a:r>
          </a:p>
          <a:p>
            <a:pPr marL="0" indent="0">
              <a:buNone/>
            </a:pPr>
            <a:endParaRPr lang="en-US" b="1" dirty="0"/>
          </a:p>
          <a:p>
            <a:pPr marL="0" indent="0" algn="ctr">
              <a:buNone/>
            </a:pPr>
            <a:r>
              <a:rPr lang="en-US" dirty="0"/>
              <a:t>In much that Paul writes, the church as a whole</a:t>
            </a:r>
            <a:br>
              <a:rPr lang="en-US" dirty="0"/>
            </a:br>
            <a:r>
              <a:rPr lang="en-US" dirty="0"/>
              <a:t>is to mimic what the pastor models.</a:t>
            </a:r>
            <a:endParaRPr lang="en-US" b="1" dirty="0"/>
          </a:p>
        </p:txBody>
      </p:sp>
    </p:spTree>
    <p:extLst>
      <p:ext uri="{BB962C8B-B14F-4D97-AF65-F5344CB8AC3E}">
        <p14:creationId xmlns:p14="http://schemas.microsoft.com/office/powerpoint/2010/main" val="513171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TotalTime>
  <Words>635</Words>
  <Application>Microsoft Macintosh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Aptos Display</vt:lpstr>
      <vt:lpstr>Arial</vt:lpstr>
      <vt:lpstr>Cambria Math</vt:lpstr>
      <vt:lpstr>Office Theme</vt:lpstr>
      <vt:lpstr>PowerPoint Presentation</vt:lpstr>
      <vt:lpstr>PowerPoint Presentation</vt:lpstr>
      <vt:lpstr>Give</vt:lpstr>
      <vt:lpstr>Give</vt:lpstr>
      <vt:lpstr>Give</vt:lpstr>
      <vt:lpstr>Give</vt:lpstr>
      <vt:lpstr>Give</vt:lpstr>
      <vt:lpstr>Guard</vt:lpstr>
      <vt:lpstr>Guard</vt:lpstr>
      <vt:lpstr>Guard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Trace Kendrick</dc:creator>
  <cp:lastModifiedBy>Secretary</cp:lastModifiedBy>
  <cp:revision>9</cp:revision>
  <dcterms:created xsi:type="dcterms:W3CDTF">2026-04-22T18:37:39Z</dcterms:created>
  <dcterms:modified xsi:type="dcterms:W3CDTF">2026-04-26T12:15:31Z</dcterms:modified>
</cp:coreProperties>
</file>