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24" r:id="rId3"/>
    <p:sldId id="257" r:id="rId4"/>
    <p:sldId id="258" r:id="rId5"/>
    <p:sldId id="259" r:id="rId6"/>
    <p:sldId id="276" r:id="rId7"/>
    <p:sldId id="260" r:id="rId8"/>
    <p:sldId id="261" r:id="rId9"/>
    <p:sldId id="262" r:id="rId10"/>
    <p:sldId id="263" r:id="rId11"/>
    <p:sldId id="277" r:id="rId12"/>
    <p:sldId id="264" r:id="rId13"/>
    <p:sldId id="323" r:id="rId14"/>
    <p:sldId id="279" r:id="rId15"/>
    <p:sldId id="280" r:id="rId16"/>
    <p:sldId id="278" r:id="rId17"/>
    <p:sldId id="281" r:id="rId18"/>
    <p:sldId id="265" r:id="rId19"/>
    <p:sldId id="266" r:id="rId20"/>
    <p:sldId id="267" r:id="rId21"/>
    <p:sldId id="268"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94"/>
  </p:normalViewPr>
  <p:slideViewPr>
    <p:cSldViewPr snapToGrid="0">
      <p:cViewPr varScale="1">
        <p:scale>
          <a:sx n="121" d="100"/>
          <a:sy n="121" d="100"/>
        </p:scale>
        <p:origin x="7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Williams" userId="0e6462d0-51ce-4a59-8608-a0921119c480" providerId="ADAL" clId="{28979854-AC4F-541B-90DB-E5A0BB5B8349}"/>
    <pc:docChg chg="undo custSel addSld delSld">
      <pc:chgData name="Terry Williams" userId="0e6462d0-51ce-4a59-8608-a0921119c480" providerId="ADAL" clId="{28979854-AC4F-541B-90DB-E5A0BB5B8349}" dt="2026-01-15T18:50:17.248" v="1" actId="2890"/>
      <pc:docMkLst>
        <pc:docMk/>
      </pc:docMkLst>
      <pc:sldChg chg="add del">
        <pc:chgData name="Terry Williams" userId="0e6462d0-51ce-4a59-8608-a0921119c480" providerId="ADAL" clId="{28979854-AC4F-541B-90DB-E5A0BB5B8349}" dt="2026-01-15T18:50:17.248" v="1" actId="2890"/>
        <pc:sldMkLst>
          <pc:docMk/>
          <pc:sldMk cId="243226014" sldId="325"/>
        </pc:sldMkLst>
      </pc:sldChg>
    </pc:docChg>
  </pc:docChgLst>
  <pc:docChgLst>
    <pc:chgData name="Sherri Brummer" userId="16c44641-c86c-4ae3-852e-16f3c8da16a3" providerId="ADAL" clId="{250753DA-73AD-534B-BEEB-229C7F3F3AAC}"/>
    <pc:docChg chg="undo custSel modSld">
      <pc:chgData name="Sherri Brummer" userId="16c44641-c86c-4ae3-852e-16f3c8da16a3" providerId="ADAL" clId="{250753DA-73AD-534B-BEEB-229C7F3F3AAC}" dt="2026-01-16T17:52:23.181" v="5" actId="255"/>
      <pc:docMkLst>
        <pc:docMk/>
      </pc:docMkLst>
      <pc:sldChg chg="modSp mod">
        <pc:chgData name="Sherri Brummer" userId="16c44641-c86c-4ae3-852e-16f3c8da16a3" providerId="ADAL" clId="{250753DA-73AD-534B-BEEB-229C7F3F3AAC}" dt="2026-01-16T17:52:23.181" v="5" actId="255"/>
        <pc:sldMkLst>
          <pc:docMk/>
          <pc:sldMk cId="3120587974" sldId="256"/>
        </pc:sldMkLst>
        <pc:spChg chg="mod">
          <ac:chgData name="Sherri Brummer" userId="16c44641-c86c-4ae3-852e-16f3c8da16a3" providerId="ADAL" clId="{250753DA-73AD-534B-BEEB-229C7F3F3AAC}" dt="2026-01-16T17:52:23.181" v="5" actId="255"/>
          <ac:spMkLst>
            <pc:docMk/>
            <pc:sldMk cId="3120587974" sldId="256"/>
            <ac:spMk id="5" creationId="{F2580863-28E6-B77A-B028-844DBCB2A576}"/>
          </ac:spMkLst>
        </pc:spChg>
      </pc:sldChg>
      <pc:sldChg chg="modSp mod">
        <pc:chgData name="Sherri Brummer" userId="16c44641-c86c-4ae3-852e-16f3c8da16a3" providerId="ADAL" clId="{250753DA-73AD-534B-BEEB-229C7F3F3AAC}" dt="2026-01-16T17:52:21.489" v="3" actId="255"/>
        <pc:sldMkLst>
          <pc:docMk/>
          <pc:sldMk cId="1097902705" sldId="324"/>
        </pc:sldMkLst>
        <pc:spChg chg="mod">
          <ac:chgData name="Sherri Brummer" userId="16c44641-c86c-4ae3-852e-16f3c8da16a3" providerId="ADAL" clId="{250753DA-73AD-534B-BEEB-229C7F3F3AAC}" dt="2026-01-16T17:52:21.489" v="3" actId="255"/>
          <ac:spMkLst>
            <pc:docMk/>
            <pc:sldMk cId="1097902705" sldId="324"/>
            <ac:spMk id="5" creationId="{22C73D93-94C2-E690-DBF0-0A5996E1398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5E8BC0-F5B9-684F-85DC-B2E8C87A6954}" type="datetimeFigureOut">
              <a:rPr lang="en-US" smtClean="0"/>
              <a:t>1/18/26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35D39-0521-E84E-B82E-0AEDE51D3467}" type="slidenum">
              <a:rPr lang="en-US" smtClean="0"/>
              <a:t>‹#›</a:t>
            </a:fld>
            <a:endParaRPr lang="en-US"/>
          </a:p>
        </p:txBody>
      </p:sp>
    </p:spTree>
    <p:extLst>
      <p:ext uri="{BB962C8B-B14F-4D97-AF65-F5344CB8AC3E}">
        <p14:creationId xmlns:p14="http://schemas.microsoft.com/office/powerpoint/2010/main" val="2907285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635D39-0521-E84E-B82E-0AEDE51D3467}" type="slidenum">
              <a:rPr lang="en-US" smtClean="0"/>
              <a:t>22</a:t>
            </a:fld>
            <a:endParaRPr lang="en-US"/>
          </a:p>
        </p:txBody>
      </p:sp>
    </p:spTree>
    <p:extLst>
      <p:ext uri="{BB962C8B-B14F-4D97-AF65-F5344CB8AC3E}">
        <p14:creationId xmlns:p14="http://schemas.microsoft.com/office/powerpoint/2010/main" val="279373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062F1-DDF4-7921-B00D-BEAB7137AD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1B1534-E529-58A0-FC44-1FAC75E79C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FBBB39-E2AE-F14C-7A55-74099F965DF7}"/>
              </a:ext>
            </a:extLst>
          </p:cNvPr>
          <p:cNvSpPr>
            <a:spLocks noGrp="1"/>
          </p:cNvSpPr>
          <p:nvPr>
            <p:ph type="dt" sz="half" idx="10"/>
          </p:nvPr>
        </p:nvSpPr>
        <p:spPr/>
        <p:txBody>
          <a:bodyPr/>
          <a:lstStyle/>
          <a:p>
            <a:fld id="{F0B418DA-8E2F-418A-8A89-5903B0B87613}" type="datetimeFigureOut">
              <a:rPr lang="en-US" smtClean="0"/>
              <a:t>1/18/26</a:t>
            </a:fld>
            <a:endParaRPr lang="en-US"/>
          </a:p>
        </p:txBody>
      </p:sp>
      <p:sp>
        <p:nvSpPr>
          <p:cNvPr id="5" name="Footer Placeholder 4">
            <a:extLst>
              <a:ext uri="{FF2B5EF4-FFF2-40B4-BE49-F238E27FC236}">
                <a16:creationId xmlns:a16="http://schemas.microsoft.com/office/drawing/2014/main" id="{0566DE42-1AF0-95DB-663A-A76C1CE28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7023D-429A-469D-FFE0-C25ACF49DAA3}"/>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254933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9C8A-956D-2B6A-D3AE-711BC50F30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1811E5-46CE-7B89-F3F7-E856F81D4F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C2C47-0A79-342E-BDE0-05492491E48F}"/>
              </a:ext>
            </a:extLst>
          </p:cNvPr>
          <p:cNvSpPr>
            <a:spLocks noGrp="1"/>
          </p:cNvSpPr>
          <p:nvPr>
            <p:ph type="dt" sz="half" idx="10"/>
          </p:nvPr>
        </p:nvSpPr>
        <p:spPr/>
        <p:txBody>
          <a:bodyPr/>
          <a:lstStyle/>
          <a:p>
            <a:fld id="{F0B418DA-8E2F-418A-8A89-5903B0B87613}" type="datetimeFigureOut">
              <a:rPr lang="en-US" smtClean="0"/>
              <a:t>1/18/26</a:t>
            </a:fld>
            <a:endParaRPr lang="en-US"/>
          </a:p>
        </p:txBody>
      </p:sp>
      <p:sp>
        <p:nvSpPr>
          <p:cNvPr id="5" name="Footer Placeholder 4">
            <a:extLst>
              <a:ext uri="{FF2B5EF4-FFF2-40B4-BE49-F238E27FC236}">
                <a16:creationId xmlns:a16="http://schemas.microsoft.com/office/drawing/2014/main" id="{D5941B5C-DC3D-B01E-892E-89073BC64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2BE44-D14C-9A1F-3BB6-4D438A87FB23}"/>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330072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EB157B-0347-0C01-A6B2-23F39C22A9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4BBA9B-2B14-2C0F-B30D-D0FA08397F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01909-07BF-E0AB-629C-B0F44E230E9F}"/>
              </a:ext>
            </a:extLst>
          </p:cNvPr>
          <p:cNvSpPr>
            <a:spLocks noGrp="1"/>
          </p:cNvSpPr>
          <p:nvPr>
            <p:ph type="dt" sz="half" idx="10"/>
          </p:nvPr>
        </p:nvSpPr>
        <p:spPr/>
        <p:txBody>
          <a:bodyPr/>
          <a:lstStyle/>
          <a:p>
            <a:fld id="{F0B418DA-8E2F-418A-8A89-5903B0B87613}" type="datetimeFigureOut">
              <a:rPr lang="en-US" smtClean="0"/>
              <a:t>1/18/26</a:t>
            </a:fld>
            <a:endParaRPr lang="en-US"/>
          </a:p>
        </p:txBody>
      </p:sp>
      <p:sp>
        <p:nvSpPr>
          <p:cNvPr id="5" name="Footer Placeholder 4">
            <a:extLst>
              <a:ext uri="{FF2B5EF4-FFF2-40B4-BE49-F238E27FC236}">
                <a16:creationId xmlns:a16="http://schemas.microsoft.com/office/drawing/2014/main" id="{9ED7CA81-A7AB-5F45-C216-CE30747A5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A813C-0AAF-3593-F21B-21F684712E80}"/>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24143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855C-BC68-6D29-AE98-534F4B4ACA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54A8E8-0383-86BA-78B7-B388601253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A8827-E85B-8A7A-76B7-7741117C658E}"/>
              </a:ext>
            </a:extLst>
          </p:cNvPr>
          <p:cNvSpPr>
            <a:spLocks noGrp="1"/>
          </p:cNvSpPr>
          <p:nvPr>
            <p:ph type="dt" sz="half" idx="10"/>
          </p:nvPr>
        </p:nvSpPr>
        <p:spPr/>
        <p:txBody>
          <a:bodyPr/>
          <a:lstStyle/>
          <a:p>
            <a:fld id="{F0B418DA-8E2F-418A-8A89-5903B0B87613}" type="datetimeFigureOut">
              <a:rPr lang="en-US" smtClean="0"/>
              <a:t>1/18/26</a:t>
            </a:fld>
            <a:endParaRPr lang="en-US"/>
          </a:p>
        </p:txBody>
      </p:sp>
      <p:sp>
        <p:nvSpPr>
          <p:cNvPr id="5" name="Footer Placeholder 4">
            <a:extLst>
              <a:ext uri="{FF2B5EF4-FFF2-40B4-BE49-F238E27FC236}">
                <a16:creationId xmlns:a16="http://schemas.microsoft.com/office/drawing/2014/main" id="{CCADE26D-7FC6-2CD6-24E9-11C9E5F3A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605B1C-E4EB-82A7-993B-F6620789716C}"/>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2629870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54B23-F652-52AC-611A-70B98BC621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63A5F0-2455-215A-144E-241BB8F5F6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34C2E8-B8A0-06F3-6A39-233FC582C918}"/>
              </a:ext>
            </a:extLst>
          </p:cNvPr>
          <p:cNvSpPr>
            <a:spLocks noGrp="1"/>
          </p:cNvSpPr>
          <p:nvPr>
            <p:ph type="dt" sz="half" idx="10"/>
          </p:nvPr>
        </p:nvSpPr>
        <p:spPr/>
        <p:txBody>
          <a:bodyPr/>
          <a:lstStyle/>
          <a:p>
            <a:fld id="{F0B418DA-8E2F-418A-8A89-5903B0B87613}" type="datetimeFigureOut">
              <a:rPr lang="en-US" smtClean="0"/>
              <a:t>1/18/26</a:t>
            </a:fld>
            <a:endParaRPr lang="en-US"/>
          </a:p>
        </p:txBody>
      </p:sp>
      <p:sp>
        <p:nvSpPr>
          <p:cNvPr id="5" name="Footer Placeholder 4">
            <a:extLst>
              <a:ext uri="{FF2B5EF4-FFF2-40B4-BE49-F238E27FC236}">
                <a16:creationId xmlns:a16="http://schemas.microsoft.com/office/drawing/2014/main" id="{7C12B9E7-0358-6271-A782-2FBC6EC1CD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553A7-C49B-FF1D-5BA7-DDC953184B5B}"/>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17881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37BBA-F353-FDDE-2203-B29BB649A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1407B4-B2FB-C202-F209-76D0CE5116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28C372-9D30-FFFD-892F-3BFA55AF40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6CE139-A12C-DFA7-A6DE-73FF7540D06C}"/>
              </a:ext>
            </a:extLst>
          </p:cNvPr>
          <p:cNvSpPr>
            <a:spLocks noGrp="1"/>
          </p:cNvSpPr>
          <p:nvPr>
            <p:ph type="dt" sz="half" idx="10"/>
          </p:nvPr>
        </p:nvSpPr>
        <p:spPr/>
        <p:txBody>
          <a:bodyPr/>
          <a:lstStyle/>
          <a:p>
            <a:fld id="{F0B418DA-8E2F-418A-8A89-5903B0B87613}" type="datetimeFigureOut">
              <a:rPr lang="en-US" smtClean="0"/>
              <a:t>1/18/26</a:t>
            </a:fld>
            <a:endParaRPr lang="en-US"/>
          </a:p>
        </p:txBody>
      </p:sp>
      <p:sp>
        <p:nvSpPr>
          <p:cNvPr id="6" name="Footer Placeholder 5">
            <a:extLst>
              <a:ext uri="{FF2B5EF4-FFF2-40B4-BE49-F238E27FC236}">
                <a16:creationId xmlns:a16="http://schemas.microsoft.com/office/drawing/2014/main" id="{98828811-3152-64EB-AF4E-0707BFB66F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809AC7-CE36-9E6C-09D2-82B931070366}"/>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1968485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CFAF-F456-6046-A789-67E5E0557E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2D4026-FA7B-330B-3008-92425E698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7C3951-A1A9-DE6F-DC89-2504B6FA31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12B83F-C508-4B5C-FFA7-D8E2D83163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FC165A-C889-0F9F-4F93-F3A06BCE86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F466A4-1CE2-911E-CDA0-855B38BC9F99}"/>
              </a:ext>
            </a:extLst>
          </p:cNvPr>
          <p:cNvSpPr>
            <a:spLocks noGrp="1"/>
          </p:cNvSpPr>
          <p:nvPr>
            <p:ph type="dt" sz="half" idx="10"/>
          </p:nvPr>
        </p:nvSpPr>
        <p:spPr/>
        <p:txBody>
          <a:bodyPr/>
          <a:lstStyle/>
          <a:p>
            <a:fld id="{F0B418DA-8E2F-418A-8A89-5903B0B87613}" type="datetimeFigureOut">
              <a:rPr lang="en-US" smtClean="0"/>
              <a:t>1/18/26</a:t>
            </a:fld>
            <a:endParaRPr lang="en-US"/>
          </a:p>
        </p:txBody>
      </p:sp>
      <p:sp>
        <p:nvSpPr>
          <p:cNvPr id="8" name="Footer Placeholder 7">
            <a:extLst>
              <a:ext uri="{FF2B5EF4-FFF2-40B4-BE49-F238E27FC236}">
                <a16:creationId xmlns:a16="http://schemas.microsoft.com/office/drawing/2014/main" id="{BFBA2DFC-6881-6932-7517-FDC7B1273D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699803-BB89-41D4-0A76-AD28AC42BA6C}"/>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233101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ED07C-6DCD-69BF-AF84-B1894685A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2C0221-3D8C-4267-A88B-EE3E147AC88E}"/>
              </a:ext>
            </a:extLst>
          </p:cNvPr>
          <p:cNvSpPr>
            <a:spLocks noGrp="1"/>
          </p:cNvSpPr>
          <p:nvPr>
            <p:ph type="dt" sz="half" idx="10"/>
          </p:nvPr>
        </p:nvSpPr>
        <p:spPr/>
        <p:txBody>
          <a:bodyPr/>
          <a:lstStyle/>
          <a:p>
            <a:fld id="{F0B418DA-8E2F-418A-8A89-5903B0B87613}" type="datetimeFigureOut">
              <a:rPr lang="en-US" smtClean="0"/>
              <a:t>1/18/26</a:t>
            </a:fld>
            <a:endParaRPr lang="en-US"/>
          </a:p>
        </p:txBody>
      </p:sp>
      <p:sp>
        <p:nvSpPr>
          <p:cNvPr id="4" name="Footer Placeholder 3">
            <a:extLst>
              <a:ext uri="{FF2B5EF4-FFF2-40B4-BE49-F238E27FC236}">
                <a16:creationId xmlns:a16="http://schemas.microsoft.com/office/drawing/2014/main" id="{160F5C77-CFC2-8687-5CC6-92E8070717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293A9E-3BE3-7787-5877-998EFF503C82}"/>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307876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F20A7B-364D-6AB0-E476-2BBE534CF987}"/>
              </a:ext>
            </a:extLst>
          </p:cNvPr>
          <p:cNvSpPr>
            <a:spLocks noGrp="1"/>
          </p:cNvSpPr>
          <p:nvPr>
            <p:ph type="dt" sz="half" idx="10"/>
          </p:nvPr>
        </p:nvSpPr>
        <p:spPr/>
        <p:txBody>
          <a:bodyPr/>
          <a:lstStyle/>
          <a:p>
            <a:fld id="{F0B418DA-8E2F-418A-8A89-5903B0B87613}" type="datetimeFigureOut">
              <a:rPr lang="en-US" smtClean="0"/>
              <a:t>1/18/26</a:t>
            </a:fld>
            <a:endParaRPr lang="en-US"/>
          </a:p>
        </p:txBody>
      </p:sp>
      <p:sp>
        <p:nvSpPr>
          <p:cNvPr id="3" name="Footer Placeholder 2">
            <a:extLst>
              <a:ext uri="{FF2B5EF4-FFF2-40B4-BE49-F238E27FC236}">
                <a16:creationId xmlns:a16="http://schemas.microsoft.com/office/drawing/2014/main" id="{6BF2E2C0-F2EC-033A-445A-2A6FEAAF6F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BBF6A8-EFA8-D85B-5005-58D18FA4DD32}"/>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93062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D1F76-DCB8-BED6-544B-B799235309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AC1863-E4C7-9A4A-DD8B-45C2F5A94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83926B-DB37-4345-D3B5-7543DB220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0DAAA4-9090-B9B8-B7AF-FB476940A78C}"/>
              </a:ext>
            </a:extLst>
          </p:cNvPr>
          <p:cNvSpPr>
            <a:spLocks noGrp="1"/>
          </p:cNvSpPr>
          <p:nvPr>
            <p:ph type="dt" sz="half" idx="10"/>
          </p:nvPr>
        </p:nvSpPr>
        <p:spPr/>
        <p:txBody>
          <a:bodyPr/>
          <a:lstStyle/>
          <a:p>
            <a:fld id="{F0B418DA-8E2F-418A-8A89-5903B0B87613}" type="datetimeFigureOut">
              <a:rPr lang="en-US" smtClean="0"/>
              <a:t>1/18/26</a:t>
            </a:fld>
            <a:endParaRPr lang="en-US"/>
          </a:p>
        </p:txBody>
      </p:sp>
      <p:sp>
        <p:nvSpPr>
          <p:cNvPr id="6" name="Footer Placeholder 5">
            <a:extLst>
              <a:ext uri="{FF2B5EF4-FFF2-40B4-BE49-F238E27FC236}">
                <a16:creationId xmlns:a16="http://schemas.microsoft.com/office/drawing/2014/main" id="{4A2A2F22-AAA5-77CD-3C90-0702840EF8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0C7A4-4AE4-3E7B-4766-23D55A8AAA88}"/>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296666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4D238-C287-9E4B-C221-D155CA5077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0B664-B5A6-12B6-A5D1-508B190B22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6601DF-6A1F-681E-00F2-8F187E80E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98A2A-C682-D5D8-220B-47416706CD9F}"/>
              </a:ext>
            </a:extLst>
          </p:cNvPr>
          <p:cNvSpPr>
            <a:spLocks noGrp="1"/>
          </p:cNvSpPr>
          <p:nvPr>
            <p:ph type="dt" sz="half" idx="10"/>
          </p:nvPr>
        </p:nvSpPr>
        <p:spPr/>
        <p:txBody>
          <a:bodyPr/>
          <a:lstStyle/>
          <a:p>
            <a:fld id="{F0B418DA-8E2F-418A-8A89-5903B0B87613}" type="datetimeFigureOut">
              <a:rPr lang="en-US" smtClean="0"/>
              <a:t>1/18/26</a:t>
            </a:fld>
            <a:endParaRPr lang="en-US"/>
          </a:p>
        </p:txBody>
      </p:sp>
      <p:sp>
        <p:nvSpPr>
          <p:cNvPr id="6" name="Footer Placeholder 5">
            <a:extLst>
              <a:ext uri="{FF2B5EF4-FFF2-40B4-BE49-F238E27FC236}">
                <a16:creationId xmlns:a16="http://schemas.microsoft.com/office/drawing/2014/main" id="{3E467787-7772-226F-6656-562BD7AD11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6386D-42D1-7EB2-DE62-8373A872D3A0}"/>
              </a:ext>
            </a:extLst>
          </p:cNvPr>
          <p:cNvSpPr>
            <a:spLocks noGrp="1"/>
          </p:cNvSpPr>
          <p:nvPr>
            <p:ph type="sldNum" sz="quarter" idx="12"/>
          </p:nvPr>
        </p:nvSpPr>
        <p:spPr/>
        <p:txBody>
          <a:bodyPr/>
          <a:lstStyle/>
          <a:p>
            <a:fld id="{A8C6F2B8-CCAF-4FE4-A9DD-8C2B1B1923DF}" type="slidenum">
              <a:rPr lang="en-US" smtClean="0"/>
              <a:t>‹#›</a:t>
            </a:fld>
            <a:endParaRPr lang="en-US"/>
          </a:p>
        </p:txBody>
      </p:sp>
    </p:spTree>
    <p:extLst>
      <p:ext uri="{BB962C8B-B14F-4D97-AF65-F5344CB8AC3E}">
        <p14:creationId xmlns:p14="http://schemas.microsoft.com/office/powerpoint/2010/main" val="129720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5E800-4197-04E0-31B0-F81EAE4448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39398C-759E-D5FC-7323-76A54189F3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C57F4-F28A-DF36-FD7D-50344A41D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B418DA-8E2F-418A-8A89-5903B0B87613}" type="datetimeFigureOut">
              <a:rPr lang="en-US" smtClean="0"/>
              <a:t>1/18/26</a:t>
            </a:fld>
            <a:endParaRPr lang="en-US"/>
          </a:p>
        </p:txBody>
      </p:sp>
      <p:sp>
        <p:nvSpPr>
          <p:cNvPr id="5" name="Footer Placeholder 4">
            <a:extLst>
              <a:ext uri="{FF2B5EF4-FFF2-40B4-BE49-F238E27FC236}">
                <a16:creationId xmlns:a16="http://schemas.microsoft.com/office/drawing/2014/main" id="{E21D7676-034C-8402-79BB-21903AA3D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174620C-5D9E-3E31-0E0A-FABA18FF7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C6F2B8-CCAF-4FE4-A9DD-8C2B1B1923DF}" type="slidenum">
              <a:rPr lang="en-US" smtClean="0"/>
              <a:t>‹#›</a:t>
            </a:fld>
            <a:endParaRPr lang="en-US"/>
          </a:p>
        </p:txBody>
      </p:sp>
    </p:spTree>
    <p:extLst>
      <p:ext uri="{BB962C8B-B14F-4D97-AF65-F5344CB8AC3E}">
        <p14:creationId xmlns:p14="http://schemas.microsoft.com/office/powerpoint/2010/main" val="383853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580863-28E6-B77A-B028-844DBCB2A576}"/>
              </a:ext>
            </a:extLst>
          </p:cNvPr>
          <p:cNvSpPr>
            <a:spLocks noGrp="1"/>
          </p:cNvSpPr>
          <p:nvPr>
            <p:ph idx="1"/>
          </p:nvPr>
        </p:nvSpPr>
        <p:spPr>
          <a:xfrm>
            <a:off x="202020" y="191386"/>
            <a:ext cx="11759608" cy="5763177"/>
          </a:xfrm>
        </p:spPr>
        <p:txBody>
          <a:bodyPr>
            <a:normAutofit/>
          </a:bodyPr>
          <a:lstStyle/>
          <a:p>
            <a:pPr marL="0" indent="0">
              <a:buNone/>
            </a:pPr>
            <a:endParaRPr lang="en-US" sz="2400" b="1" dirty="0"/>
          </a:p>
          <a:p>
            <a:pPr marL="0" indent="0" algn="ctr">
              <a:buNone/>
            </a:pPr>
            <a:endParaRPr lang="en-US" sz="2400" b="1" dirty="0"/>
          </a:p>
          <a:p>
            <a:pPr marL="0" indent="0" algn="ctr">
              <a:buNone/>
            </a:pPr>
            <a:endParaRPr lang="en-US" sz="4800" b="1" dirty="0"/>
          </a:p>
          <a:p>
            <a:pPr marL="0" indent="0" algn="ctr">
              <a:buNone/>
            </a:pPr>
            <a:endParaRPr lang="en-US" sz="4800" b="1" dirty="0"/>
          </a:p>
          <a:p>
            <a:pPr marL="0" indent="0" algn="ctr">
              <a:buNone/>
            </a:pPr>
            <a:r>
              <a:rPr lang="en-US" sz="4800" b="1" dirty="0"/>
              <a:t>The enemy is not amazing, he is evil.</a:t>
            </a:r>
          </a:p>
        </p:txBody>
      </p:sp>
      <p:sp>
        <p:nvSpPr>
          <p:cNvPr id="2" name="Rectangle 1">
            <a:extLst>
              <a:ext uri="{FF2B5EF4-FFF2-40B4-BE49-F238E27FC236}">
                <a16:creationId xmlns:a16="http://schemas.microsoft.com/office/drawing/2014/main" id="{57D6E1BD-94FE-7012-21D8-621FD9846785}"/>
              </a:ext>
            </a:extLst>
          </p:cNvPr>
          <p:cNvSpPr/>
          <p:nvPr/>
        </p:nvSpPr>
        <p:spPr>
          <a:xfrm>
            <a:off x="0" y="6064468"/>
            <a:ext cx="12188951" cy="7935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Knowing and Loving Christ and Making Christ’s Love Known to Others </a:t>
            </a:r>
          </a:p>
        </p:txBody>
      </p:sp>
      <p:pic>
        <p:nvPicPr>
          <p:cNvPr id="3" name="Picture 2" descr="A white circle with a tree in it&#10;&#10;AI-generated content may be incorrect.">
            <a:extLst>
              <a:ext uri="{FF2B5EF4-FFF2-40B4-BE49-F238E27FC236}">
                <a16:creationId xmlns:a16="http://schemas.microsoft.com/office/drawing/2014/main" id="{4383D0D6-FE86-135D-0C09-D15A32827A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47648" y="6138264"/>
            <a:ext cx="616359" cy="609830"/>
          </a:xfrm>
          <a:prstGeom prst="rect">
            <a:avLst/>
          </a:prstGeom>
        </p:spPr>
      </p:pic>
    </p:spTree>
    <p:extLst>
      <p:ext uri="{BB962C8B-B14F-4D97-AF65-F5344CB8AC3E}">
        <p14:creationId xmlns:p14="http://schemas.microsoft.com/office/powerpoint/2010/main" val="3120587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43D4C4-27FE-8195-F4B1-BFA2E77E1E77}"/>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764BE-ADDD-CED9-D88D-5634D3C19684}"/>
              </a:ext>
            </a:extLst>
          </p:cNvPr>
          <p:cNvSpPr>
            <a:spLocks noGrp="1"/>
          </p:cNvSpPr>
          <p:nvPr>
            <p:ph type="title"/>
          </p:nvPr>
        </p:nvSpPr>
        <p:spPr>
          <a:xfrm>
            <a:off x="1169581" y="1041992"/>
            <a:ext cx="9920177" cy="4048992"/>
          </a:xfrm>
        </p:spPr>
        <p:txBody>
          <a:bodyPr vert="horz" lIns="91440" tIns="45720" rIns="91440" bIns="45720" rtlCol="0" anchor="b">
            <a:normAutofit/>
          </a:bodyPr>
          <a:lstStyle/>
          <a:p>
            <a:pPr algn="ctr"/>
            <a:r>
              <a:rPr lang="en-US" sz="3200" b="1" kern="1200" dirty="0">
                <a:solidFill>
                  <a:schemeClr val="tx1"/>
                </a:solidFill>
                <a:latin typeface="+mj-lt"/>
                <a:ea typeface="+mj-ea"/>
                <a:cs typeface="+mj-cs"/>
              </a:rPr>
              <a:t>"All authority in heaven and on earth has been given to me. Therefore, go and make disciples of all nations, baptizing them in the name of the Father and of the Son and of the Holy Spirit, and teaching them to obey everything I have commanded you. And surely I am with you always, to the very end of the age.” </a:t>
            </a:r>
            <a:br>
              <a:rPr lang="en-US" sz="3200" b="1" kern="1200" dirty="0">
                <a:solidFill>
                  <a:schemeClr val="tx1"/>
                </a:solidFill>
                <a:latin typeface="+mj-lt"/>
                <a:ea typeface="+mj-ea"/>
                <a:cs typeface="+mj-cs"/>
              </a:rPr>
            </a:br>
            <a:r>
              <a:rPr lang="en-US" sz="3200" b="1" kern="1200" dirty="0">
                <a:solidFill>
                  <a:schemeClr val="tx1"/>
                </a:solidFill>
                <a:latin typeface="+mj-lt"/>
                <a:ea typeface="+mj-ea"/>
                <a:cs typeface="+mj-cs"/>
              </a:rPr>
              <a:t>Matt. 28:19,20</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87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67E7D-A337-FC23-BD28-84B649B9C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672F73-4A58-5D86-3A1E-7F1690A09D97}"/>
              </a:ext>
            </a:extLst>
          </p:cNvPr>
          <p:cNvSpPr>
            <a:spLocks noGrp="1"/>
          </p:cNvSpPr>
          <p:nvPr>
            <p:ph type="title"/>
          </p:nvPr>
        </p:nvSpPr>
        <p:spPr>
          <a:xfrm>
            <a:off x="95693" y="148856"/>
            <a:ext cx="11972260" cy="6602817"/>
          </a:xfrm>
        </p:spPr>
        <p:txBody>
          <a:bodyPr/>
          <a:lstStyle/>
          <a:p>
            <a:pPr algn="ctr"/>
            <a:br>
              <a:rPr lang="en-US" b="1" dirty="0"/>
            </a:br>
            <a:br>
              <a:rPr lang="en-US" b="1" dirty="0"/>
            </a:br>
            <a:r>
              <a:rPr lang="en-US" b="1" dirty="0"/>
              <a:t>2. What does Paul mean by "the good fight"?</a:t>
            </a:r>
            <a:br>
              <a:rPr lang="en-US" b="1" dirty="0"/>
            </a:br>
            <a:br>
              <a:rPr lang="en-US" b="1" dirty="0"/>
            </a:br>
            <a:br>
              <a:rPr lang="en-US" b="1" dirty="0"/>
            </a:br>
            <a:endParaRPr lang="en-US" b="1" dirty="0"/>
          </a:p>
        </p:txBody>
      </p:sp>
    </p:spTree>
    <p:extLst>
      <p:ext uri="{BB962C8B-B14F-4D97-AF65-F5344CB8AC3E}">
        <p14:creationId xmlns:p14="http://schemas.microsoft.com/office/powerpoint/2010/main" val="292499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1F429C-FECE-2915-4F7C-C8FBEE2DD167}"/>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E04ABC-08B5-BF52-CDC1-C98A547AA2B1}"/>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b="1" dirty="0">
                <a:solidFill>
                  <a:srgbClr val="FFFFFF"/>
                </a:solidFill>
              </a:rPr>
              <a:t>Readiness</a:t>
            </a:r>
          </a:p>
        </p:txBody>
      </p:sp>
      <p:pic>
        <p:nvPicPr>
          <p:cNvPr id="6" name="Graphic 5">
            <a:extLst>
              <a:ext uri="{FF2B5EF4-FFF2-40B4-BE49-F238E27FC236}">
                <a16:creationId xmlns:a16="http://schemas.microsoft.com/office/drawing/2014/main" id="{4A29FA0E-D030-A0FD-5337-3858C15432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978" y="2181426"/>
            <a:ext cx="5097858" cy="3997637"/>
          </a:xfrm>
          <a:prstGeom prst="rect">
            <a:avLst/>
          </a:prstGeom>
        </p:spPr>
      </p:pic>
      <p:pic>
        <p:nvPicPr>
          <p:cNvPr id="4" name="Picture 3" descr="A logo of a company&#10;&#10;AI-generated content may be incorrect.">
            <a:extLst>
              <a:ext uri="{FF2B5EF4-FFF2-40B4-BE49-F238E27FC236}">
                <a16:creationId xmlns:a16="http://schemas.microsoft.com/office/drawing/2014/main" id="{7F5D4807-AC7E-7BE0-0D0E-250BBE290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5165" y="2217815"/>
            <a:ext cx="3875090" cy="3997831"/>
          </a:xfrm>
          <a:prstGeom prst="rect">
            <a:avLst/>
          </a:prstGeom>
        </p:spPr>
      </p:pic>
    </p:spTree>
    <p:extLst>
      <p:ext uri="{BB962C8B-B14F-4D97-AF65-F5344CB8AC3E}">
        <p14:creationId xmlns:p14="http://schemas.microsoft.com/office/powerpoint/2010/main" val="909063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1D7EE-9488-5254-90F5-6419938417B0}"/>
            </a:ext>
          </a:extLst>
        </p:cNvPr>
        <p:cNvGrpSpPr/>
        <p:nvPr/>
      </p:nvGrpSpPr>
      <p:grpSpPr>
        <a:xfrm>
          <a:off x="0" y="0"/>
          <a:ext cx="0" cy="0"/>
          <a:chOff x="0" y="0"/>
          <a:chExt cx="0" cy="0"/>
        </a:xfrm>
      </p:grpSpPr>
      <p:sp>
        <p:nvSpPr>
          <p:cNvPr id="2" name="Striped Right Arrow 1">
            <a:extLst>
              <a:ext uri="{FF2B5EF4-FFF2-40B4-BE49-F238E27FC236}">
                <a16:creationId xmlns:a16="http://schemas.microsoft.com/office/drawing/2014/main" id="{38F46497-7122-D790-C3A3-5277BBD599DD}"/>
              </a:ext>
            </a:extLst>
          </p:cNvPr>
          <p:cNvSpPr/>
          <p:nvPr/>
        </p:nvSpPr>
        <p:spPr>
          <a:xfrm>
            <a:off x="4905052" y="3140077"/>
            <a:ext cx="2380114" cy="835973"/>
          </a:xfrm>
          <a:prstGeom prst="stripedRightArrow">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92">
              <a:spcAft>
                <a:spcPts val="600"/>
              </a:spcAft>
            </a:pPr>
            <a:r>
              <a:rPr lang="en-US" sz="2176" b="1" kern="1200" dirty="0">
                <a:solidFill>
                  <a:schemeClr val="tx1"/>
                </a:solidFill>
                <a:latin typeface="+mn-lt"/>
                <a:ea typeface="+mn-ea"/>
                <a:cs typeface="+mn-cs"/>
              </a:rPr>
              <a:t>TRAIN!</a:t>
            </a:r>
            <a:endParaRPr lang="en-US" sz="3200" b="1" dirty="0">
              <a:solidFill>
                <a:schemeClr val="tx1"/>
              </a:solidFill>
            </a:endParaRPr>
          </a:p>
        </p:txBody>
      </p:sp>
      <p:sp>
        <p:nvSpPr>
          <p:cNvPr id="7" name="Explosion 1 6">
            <a:extLst>
              <a:ext uri="{FF2B5EF4-FFF2-40B4-BE49-F238E27FC236}">
                <a16:creationId xmlns:a16="http://schemas.microsoft.com/office/drawing/2014/main" id="{9F42023E-804C-029E-41B1-7307BF59513B}"/>
              </a:ext>
            </a:extLst>
          </p:cNvPr>
          <p:cNvSpPr/>
          <p:nvPr/>
        </p:nvSpPr>
        <p:spPr>
          <a:xfrm>
            <a:off x="7285166" y="2547425"/>
            <a:ext cx="1986222" cy="1885654"/>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9C3E21C-FC4F-C080-3AA6-598C4A601B39}"/>
              </a:ext>
            </a:extLst>
          </p:cNvPr>
          <p:cNvSpPr txBox="1"/>
          <p:nvPr/>
        </p:nvSpPr>
        <p:spPr>
          <a:xfrm>
            <a:off x="7508507" y="3365382"/>
            <a:ext cx="1539540" cy="385362"/>
          </a:xfrm>
          <a:prstGeom prst="rect">
            <a:avLst/>
          </a:prstGeom>
          <a:noFill/>
        </p:spPr>
        <p:txBody>
          <a:bodyPr wrap="square" rtlCol="0">
            <a:spAutoFit/>
          </a:bodyPr>
          <a:lstStyle/>
          <a:p>
            <a:pPr algn="ctr" defTabSz="621792">
              <a:spcAft>
                <a:spcPts val="600"/>
              </a:spcAft>
            </a:pPr>
            <a:r>
              <a:rPr lang="en-US" sz="1904" b="1" kern="1200" dirty="0">
                <a:solidFill>
                  <a:schemeClr val="tx1"/>
                </a:solidFill>
                <a:latin typeface="+mn-lt"/>
                <a:ea typeface="+mn-ea"/>
                <a:cs typeface="+mn-cs"/>
              </a:rPr>
              <a:t>PRACTICE!</a:t>
            </a:r>
            <a:endParaRPr lang="en-US" sz="2800" b="1" dirty="0"/>
          </a:p>
        </p:txBody>
      </p:sp>
      <p:sp>
        <p:nvSpPr>
          <p:cNvPr id="10" name="Striped Right Arrow 9">
            <a:extLst>
              <a:ext uri="{FF2B5EF4-FFF2-40B4-BE49-F238E27FC236}">
                <a16:creationId xmlns:a16="http://schemas.microsoft.com/office/drawing/2014/main" id="{DCBC8605-B81B-C2AD-1F9C-DC078B968B93}"/>
              </a:ext>
            </a:extLst>
          </p:cNvPr>
          <p:cNvSpPr/>
          <p:nvPr/>
        </p:nvSpPr>
        <p:spPr>
          <a:xfrm>
            <a:off x="9430186" y="3140077"/>
            <a:ext cx="2380114" cy="835973"/>
          </a:xfrm>
          <a:prstGeom prst="striped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21792">
              <a:spcAft>
                <a:spcPts val="600"/>
              </a:spcAft>
            </a:pPr>
            <a:r>
              <a:rPr lang="en-US" sz="2176" b="1" kern="1200" dirty="0">
                <a:solidFill>
                  <a:schemeClr val="tx1"/>
                </a:solidFill>
                <a:latin typeface="+mn-lt"/>
                <a:ea typeface="+mn-ea"/>
                <a:cs typeface="+mn-cs"/>
              </a:rPr>
              <a:t>GROW!</a:t>
            </a:r>
            <a:endParaRPr lang="en-US" sz="3200" b="1" dirty="0">
              <a:solidFill>
                <a:schemeClr val="tx1"/>
              </a:solidFill>
            </a:endParaRPr>
          </a:p>
        </p:txBody>
      </p:sp>
      <p:sp>
        <p:nvSpPr>
          <p:cNvPr id="3" name="U-Turn Arrow 2">
            <a:extLst>
              <a:ext uri="{FF2B5EF4-FFF2-40B4-BE49-F238E27FC236}">
                <a16:creationId xmlns:a16="http://schemas.microsoft.com/office/drawing/2014/main" id="{9F51716C-7E19-2B49-0B21-AFAC4A39E782}"/>
              </a:ext>
            </a:extLst>
          </p:cNvPr>
          <p:cNvSpPr/>
          <p:nvPr/>
        </p:nvSpPr>
        <p:spPr>
          <a:xfrm rot="10800000">
            <a:off x="4746254" y="3976050"/>
            <a:ext cx="7064045" cy="1708229"/>
          </a:xfrm>
          <a:prstGeom prst="utur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a:extLst>
              <a:ext uri="{FF2B5EF4-FFF2-40B4-BE49-F238E27FC236}">
                <a16:creationId xmlns:a16="http://schemas.microsoft.com/office/drawing/2014/main" id="{DB307167-5211-9564-A8C4-90618D214C86}"/>
              </a:ext>
            </a:extLst>
          </p:cNvPr>
          <p:cNvSpPr txBox="1"/>
          <p:nvPr/>
        </p:nvSpPr>
        <p:spPr>
          <a:xfrm>
            <a:off x="6299497" y="1056042"/>
            <a:ext cx="4320746" cy="523220"/>
          </a:xfrm>
          <a:prstGeom prst="rect">
            <a:avLst/>
          </a:prstGeom>
          <a:noFill/>
        </p:spPr>
        <p:txBody>
          <a:bodyPr wrap="square" rtlCol="0">
            <a:spAutoFit/>
          </a:bodyPr>
          <a:lstStyle/>
          <a:p>
            <a:r>
              <a:rPr lang="en-US" sz="2800" b="1" i="1" dirty="0"/>
              <a:t>Train “Left of the Bang”</a:t>
            </a:r>
          </a:p>
        </p:txBody>
      </p:sp>
      <p:sp>
        <p:nvSpPr>
          <p:cNvPr id="6" name="TextBox 5">
            <a:extLst>
              <a:ext uri="{FF2B5EF4-FFF2-40B4-BE49-F238E27FC236}">
                <a16:creationId xmlns:a16="http://schemas.microsoft.com/office/drawing/2014/main" id="{11784345-A1A7-B442-66E1-359988CCA135}"/>
              </a:ext>
            </a:extLst>
          </p:cNvPr>
          <p:cNvSpPr txBox="1"/>
          <p:nvPr/>
        </p:nvSpPr>
        <p:spPr>
          <a:xfrm>
            <a:off x="381700" y="1579262"/>
            <a:ext cx="3745457" cy="1446550"/>
          </a:xfrm>
          <a:prstGeom prst="rect">
            <a:avLst/>
          </a:prstGeom>
          <a:noFill/>
          <a:ln w="57150">
            <a:solidFill>
              <a:schemeClr val="accent1">
                <a:shade val="15000"/>
              </a:schemeClr>
            </a:solidFill>
          </a:ln>
        </p:spPr>
        <p:txBody>
          <a:bodyPr wrap="square" rtlCol="0">
            <a:spAutoFit/>
          </a:bodyPr>
          <a:lstStyle/>
          <a:p>
            <a:pPr algn="ctr"/>
            <a:r>
              <a:rPr lang="en-US" sz="4400" b="1" dirty="0"/>
              <a:t>Spiritual Readiness</a:t>
            </a:r>
          </a:p>
        </p:txBody>
      </p:sp>
    </p:spTree>
    <p:extLst>
      <p:ext uri="{BB962C8B-B14F-4D97-AF65-F5344CB8AC3E}">
        <p14:creationId xmlns:p14="http://schemas.microsoft.com/office/powerpoint/2010/main" val="245141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BC2BC50D-1F4F-3D25-7CEF-2E3BEC72D068}"/>
            </a:ext>
          </a:extLst>
        </p:cNvPr>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EFB077C-D00C-98F5-180A-9B4822889C5D}"/>
              </a:ext>
            </a:extLst>
          </p:cNvPr>
          <p:cNvSpPr>
            <a:spLocks noGrp="1"/>
          </p:cNvSpPr>
          <p:nvPr>
            <p:ph type="title"/>
          </p:nvPr>
        </p:nvSpPr>
        <p:spPr>
          <a:xfrm>
            <a:off x="2555631" y="1441938"/>
            <a:ext cx="7080738" cy="3974124"/>
          </a:xfrm>
        </p:spPr>
        <p:txBody>
          <a:bodyPr>
            <a:normAutofit/>
          </a:bodyPr>
          <a:lstStyle/>
          <a:p>
            <a:pPr algn="ctr"/>
            <a:r>
              <a:rPr lang="en-US" sz="5400" b="1" dirty="0">
                <a:solidFill>
                  <a:schemeClr val="bg1">
                    <a:lumMod val="95000"/>
                    <a:lumOff val="5000"/>
                  </a:schemeClr>
                </a:solidFill>
              </a:rPr>
              <a:t>Fight the GOOD fight.</a:t>
            </a:r>
            <a:br>
              <a:rPr lang="en-US" sz="5400" b="1" dirty="0">
                <a:solidFill>
                  <a:schemeClr val="bg1">
                    <a:lumMod val="95000"/>
                    <a:lumOff val="5000"/>
                  </a:schemeClr>
                </a:solidFill>
              </a:rPr>
            </a:br>
            <a:br>
              <a:rPr lang="en-US" sz="5400" b="1" dirty="0">
                <a:solidFill>
                  <a:schemeClr val="bg1">
                    <a:lumMod val="95000"/>
                    <a:lumOff val="5000"/>
                  </a:schemeClr>
                </a:solidFill>
              </a:rPr>
            </a:br>
            <a:r>
              <a:rPr lang="en-US" sz="5400" b="1" dirty="0">
                <a:solidFill>
                  <a:schemeClr val="bg1">
                    <a:lumMod val="95000"/>
                    <a:lumOff val="5000"/>
                  </a:schemeClr>
                </a:solidFill>
              </a:rPr>
              <a:t>God way</a:t>
            </a:r>
            <a:br>
              <a:rPr lang="en-US" sz="5400" b="1" dirty="0">
                <a:solidFill>
                  <a:schemeClr val="bg1">
                    <a:lumMod val="95000"/>
                    <a:lumOff val="5000"/>
                  </a:schemeClr>
                </a:solidFill>
              </a:rPr>
            </a:br>
            <a:r>
              <a:rPr lang="en-US" sz="5400" b="1" dirty="0">
                <a:solidFill>
                  <a:schemeClr val="bg1">
                    <a:lumMod val="95000"/>
                    <a:lumOff val="5000"/>
                  </a:schemeClr>
                </a:solidFill>
              </a:rPr>
              <a:t>God’s glory</a:t>
            </a:r>
          </a:p>
        </p:txBody>
      </p:sp>
    </p:spTree>
    <p:extLst>
      <p:ext uri="{BB962C8B-B14F-4D97-AF65-F5344CB8AC3E}">
        <p14:creationId xmlns:p14="http://schemas.microsoft.com/office/powerpoint/2010/main" val="44647360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68C5B-5DA9-49D9-FDE9-BE94CA438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EE537-043F-A74B-67B2-1FB1E02F0A11}"/>
              </a:ext>
            </a:extLst>
          </p:cNvPr>
          <p:cNvSpPr>
            <a:spLocks noGrp="1"/>
          </p:cNvSpPr>
          <p:nvPr>
            <p:ph type="title"/>
          </p:nvPr>
        </p:nvSpPr>
        <p:spPr>
          <a:xfrm>
            <a:off x="95693" y="148856"/>
            <a:ext cx="11972260" cy="6602817"/>
          </a:xfrm>
        </p:spPr>
        <p:txBody>
          <a:bodyPr>
            <a:noAutofit/>
          </a:bodyPr>
          <a:lstStyle/>
          <a:p>
            <a:pPr algn="ctr"/>
            <a:r>
              <a:rPr lang="en-US" sz="3600" b="1" dirty="0"/>
              <a:t>Flee the evil desires of youth, and pursue righteousness, faith, love and peace, along with those who call on the Lord out of a pure heart.  Don’t have anything to do with foolish and stupid arguments, because you know they produce quarrels. And the Lord’s servant must not quarrel; instead, he must be kind to everyone, able to teach, not resentful.  </a:t>
            </a:r>
            <a:br>
              <a:rPr lang="en-US" sz="3600" b="1" dirty="0"/>
            </a:br>
            <a:r>
              <a:rPr lang="en-US" sz="3600" b="1" dirty="0"/>
              <a:t>Those who oppose him he must gently instruct</a:t>
            </a:r>
            <a:br>
              <a:rPr lang="en-US" sz="3600" b="1" dirty="0"/>
            </a:br>
            <a:r>
              <a:rPr lang="en-US" sz="3600" b="1" dirty="0"/>
              <a:t>In the hope that God will grant them repentance leading them to a knowledge of the truth, and that they will come to their senses and escape from the trap of the devil, who has taken them captive to do his will.</a:t>
            </a:r>
            <a:br>
              <a:rPr lang="en-US" sz="3600" b="1" dirty="0"/>
            </a:br>
            <a:br>
              <a:rPr lang="en-US" sz="3600" b="1" dirty="0"/>
            </a:br>
            <a:r>
              <a:rPr lang="en-US" sz="3600" b="1" dirty="0"/>
              <a:t>2 Timothy 2:22-26</a:t>
            </a:r>
          </a:p>
        </p:txBody>
      </p:sp>
    </p:spTree>
    <p:extLst>
      <p:ext uri="{BB962C8B-B14F-4D97-AF65-F5344CB8AC3E}">
        <p14:creationId xmlns:p14="http://schemas.microsoft.com/office/powerpoint/2010/main" val="1204254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50653-424A-6F43-3E13-27A0F98F64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ABB6B-E2F9-52F9-4D0A-238177990A03}"/>
              </a:ext>
            </a:extLst>
          </p:cNvPr>
          <p:cNvSpPr>
            <a:spLocks noGrp="1"/>
          </p:cNvSpPr>
          <p:nvPr>
            <p:ph type="title"/>
          </p:nvPr>
        </p:nvSpPr>
        <p:spPr>
          <a:xfrm>
            <a:off x="95693" y="148856"/>
            <a:ext cx="11972260" cy="6602817"/>
          </a:xfrm>
        </p:spPr>
        <p:txBody>
          <a:bodyPr/>
          <a:lstStyle/>
          <a:p>
            <a:pPr algn="ctr"/>
            <a:br>
              <a:rPr lang="en-US" b="1" dirty="0"/>
            </a:br>
            <a:r>
              <a:rPr lang="en-US" b="1" dirty="0"/>
              <a:t>3. What is this "delivering over to Satan" all about?</a:t>
            </a:r>
            <a:br>
              <a:rPr lang="en-US" b="1" dirty="0"/>
            </a:br>
            <a:br>
              <a:rPr lang="en-US" b="1" dirty="0"/>
            </a:br>
            <a:endParaRPr lang="en-US" b="1" dirty="0"/>
          </a:p>
        </p:txBody>
      </p:sp>
    </p:spTree>
    <p:extLst>
      <p:ext uri="{BB962C8B-B14F-4D97-AF65-F5344CB8AC3E}">
        <p14:creationId xmlns:p14="http://schemas.microsoft.com/office/powerpoint/2010/main" val="415374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06FF07-C80C-5817-9C4B-DDB8049366D4}"/>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29AF64-5222-388A-FCA0-AFF3FCE4E543}"/>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6100" b="1" dirty="0"/>
              <a:t>I</a:t>
            </a:r>
            <a:r>
              <a:rPr lang="en-US" sz="6100" b="1" kern="1200" dirty="0">
                <a:solidFill>
                  <a:schemeClr val="tx1"/>
                </a:solidFill>
                <a:latin typeface="+mj-lt"/>
                <a:ea typeface="+mj-ea"/>
                <a:cs typeface="+mj-cs"/>
              </a:rPr>
              <a:t>nstructive and ultimately restorative...not vindictive and punitive. </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111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69A5E-5EA0-7AB5-F1A7-52E917F48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84E296-A548-ECB9-4D34-57B8B7BD0745}"/>
              </a:ext>
            </a:extLst>
          </p:cNvPr>
          <p:cNvSpPr>
            <a:spLocks noGrp="1"/>
          </p:cNvSpPr>
          <p:nvPr>
            <p:ph type="title"/>
          </p:nvPr>
        </p:nvSpPr>
        <p:spPr>
          <a:xfrm>
            <a:off x="95693" y="148856"/>
            <a:ext cx="11972260" cy="6602817"/>
          </a:xfrm>
        </p:spPr>
        <p:txBody>
          <a:bodyPr/>
          <a:lstStyle/>
          <a:p>
            <a:pPr algn="ctr"/>
            <a:r>
              <a:rPr lang="en-US" b="1" dirty="0"/>
              <a:t>hand that one over to Satan for the destruction of the flesh, so that his spirit may be saved in the day of the Lord.</a:t>
            </a:r>
            <a:br>
              <a:rPr lang="en-US" b="1" dirty="0"/>
            </a:br>
            <a:r>
              <a:rPr lang="en-US" b="1" dirty="0"/>
              <a:t>1 Corinthians 5:5</a:t>
            </a:r>
            <a:br>
              <a:rPr lang="en-US" b="1" dirty="0"/>
            </a:br>
            <a:br>
              <a:rPr lang="en-US" b="1" dirty="0"/>
            </a:br>
            <a:r>
              <a:rPr lang="en-US" b="1" dirty="0"/>
              <a:t>“Father please be as gentle as you can be and as hard as you need to be.”</a:t>
            </a:r>
          </a:p>
        </p:txBody>
      </p:sp>
    </p:spTree>
    <p:extLst>
      <p:ext uri="{BB962C8B-B14F-4D97-AF65-F5344CB8AC3E}">
        <p14:creationId xmlns:p14="http://schemas.microsoft.com/office/powerpoint/2010/main" val="1012667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67002-D97D-C23F-B241-AAFF102B86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B462D8-55B6-9ECE-D82C-09A57FA9AFC0}"/>
              </a:ext>
            </a:extLst>
          </p:cNvPr>
          <p:cNvSpPr>
            <a:spLocks noGrp="1"/>
          </p:cNvSpPr>
          <p:nvPr>
            <p:ph type="title"/>
          </p:nvPr>
        </p:nvSpPr>
        <p:spPr>
          <a:xfrm>
            <a:off x="95693" y="148856"/>
            <a:ext cx="11972260" cy="6602817"/>
          </a:xfrm>
        </p:spPr>
        <p:txBody>
          <a:bodyPr/>
          <a:lstStyle/>
          <a:p>
            <a:pPr algn="ctr"/>
            <a:br>
              <a:rPr lang="en-US" b="1" dirty="0"/>
            </a:br>
            <a:br>
              <a:rPr lang="en-US" b="1" dirty="0"/>
            </a:br>
            <a:r>
              <a:rPr lang="en-US" b="1" dirty="0"/>
              <a:t>If anyone does not obey our instruction in this letter, take note of that person; don’t associate with him, so that he may be ashamed. Yet don’t consider him as an enemy but warn him as a brother. </a:t>
            </a:r>
            <a:br>
              <a:rPr lang="en-US" b="1" dirty="0"/>
            </a:br>
            <a:br>
              <a:rPr lang="en-US" b="1" dirty="0"/>
            </a:br>
            <a:r>
              <a:rPr lang="en-US" b="1" dirty="0"/>
              <a:t>2 Thessalonians 3:14,15</a:t>
            </a:r>
          </a:p>
        </p:txBody>
      </p:sp>
    </p:spTree>
    <p:extLst>
      <p:ext uri="{BB962C8B-B14F-4D97-AF65-F5344CB8AC3E}">
        <p14:creationId xmlns:p14="http://schemas.microsoft.com/office/powerpoint/2010/main" val="3600956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6999E-B273-8FE2-E651-AF9BE91DFCD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C73D93-94C2-E690-DBF0-0A5996E13989}"/>
              </a:ext>
            </a:extLst>
          </p:cNvPr>
          <p:cNvSpPr>
            <a:spLocks noGrp="1"/>
          </p:cNvSpPr>
          <p:nvPr>
            <p:ph idx="1"/>
          </p:nvPr>
        </p:nvSpPr>
        <p:spPr>
          <a:xfrm>
            <a:off x="202020" y="191386"/>
            <a:ext cx="11759608" cy="5763177"/>
          </a:xfrm>
        </p:spPr>
        <p:txBody>
          <a:bodyPr>
            <a:normAutofit/>
          </a:bodyPr>
          <a:lstStyle/>
          <a:p>
            <a:pPr marL="0" indent="0">
              <a:buNone/>
            </a:pPr>
            <a:endParaRPr lang="en-US" sz="2400" b="1" dirty="0"/>
          </a:p>
          <a:p>
            <a:pPr marL="0" indent="0" algn="ctr">
              <a:buNone/>
            </a:pPr>
            <a:endParaRPr lang="en-US" sz="2400" b="1" dirty="0"/>
          </a:p>
          <a:p>
            <a:pPr marL="0" indent="0" algn="ctr">
              <a:buNone/>
            </a:pPr>
            <a:endParaRPr lang="en-US" sz="2400" b="1" dirty="0"/>
          </a:p>
          <a:p>
            <a:pPr marL="0" indent="0" algn="ctr">
              <a:buNone/>
            </a:pPr>
            <a:r>
              <a:rPr lang="en-US" sz="3200" b="1" dirty="0"/>
              <a:t> “There are two equal and opposite errors into which our race can fall about demons. One is to disbelieve in their existence. The other is to believe, and to feel an excessive and unhealthy interest in them.”</a:t>
            </a:r>
          </a:p>
          <a:p>
            <a:pPr marL="0" indent="0" algn="ctr">
              <a:buNone/>
            </a:pPr>
            <a:endParaRPr lang="en-US" sz="3200" b="1" dirty="0"/>
          </a:p>
          <a:p>
            <a:pPr marL="0" indent="0" algn="ctr">
              <a:buNone/>
            </a:pPr>
            <a:r>
              <a:rPr lang="en-US" sz="3200" b="1" dirty="0"/>
              <a:t>CS Lewis, The Screwtape Letters</a:t>
            </a:r>
          </a:p>
        </p:txBody>
      </p:sp>
      <p:sp>
        <p:nvSpPr>
          <p:cNvPr id="2" name="Rectangle 1">
            <a:extLst>
              <a:ext uri="{FF2B5EF4-FFF2-40B4-BE49-F238E27FC236}">
                <a16:creationId xmlns:a16="http://schemas.microsoft.com/office/drawing/2014/main" id="{4A8382D4-2574-1BBD-89C6-52F710D8324A}"/>
              </a:ext>
            </a:extLst>
          </p:cNvPr>
          <p:cNvSpPr/>
          <p:nvPr/>
        </p:nvSpPr>
        <p:spPr>
          <a:xfrm>
            <a:off x="0" y="6064468"/>
            <a:ext cx="12188951" cy="79353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Knowing and Loving Christ and Making Christ’s Love Known to Others </a:t>
            </a:r>
          </a:p>
        </p:txBody>
      </p:sp>
      <p:pic>
        <p:nvPicPr>
          <p:cNvPr id="3" name="Picture 2" descr="A white circle with a tree in it&#10;&#10;AI-generated content may be incorrect.">
            <a:extLst>
              <a:ext uri="{FF2B5EF4-FFF2-40B4-BE49-F238E27FC236}">
                <a16:creationId xmlns:a16="http://schemas.microsoft.com/office/drawing/2014/main" id="{07DF79EB-5A7B-3251-85EF-235BD770BD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47648" y="6138264"/>
            <a:ext cx="616359" cy="609830"/>
          </a:xfrm>
          <a:prstGeom prst="rect">
            <a:avLst/>
          </a:prstGeom>
        </p:spPr>
      </p:pic>
    </p:spTree>
    <p:extLst>
      <p:ext uri="{BB962C8B-B14F-4D97-AF65-F5344CB8AC3E}">
        <p14:creationId xmlns:p14="http://schemas.microsoft.com/office/powerpoint/2010/main" val="1097902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DF49F2-C5DB-1ACD-6B9F-16151474E70B}"/>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43870C-8915-57C3-878F-AB8BB0F9BB9B}"/>
              </a:ext>
            </a:extLst>
          </p:cNvPr>
          <p:cNvSpPr>
            <a:spLocks noGrp="1"/>
          </p:cNvSpPr>
          <p:nvPr>
            <p:ph type="title"/>
          </p:nvPr>
        </p:nvSpPr>
        <p:spPr>
          <a:xfrm>
            <a:off x="908454" y="1360481"/>
            <a:ext cx="4605340" cy="2387600"/>
          </a:xfrm>
        </p:spPr>
        <p:txBody>
          <a:bodyPr vert="horz" lIns="91440" tIns="45720" rIns="91440" bIns="45720" rtlCol="0" anchor="b">
            <a:normAutofit/>
          </a:bodyPr>
          <a:lstStyle/>
          <a:p>
            <a:pPr algn="ctr"/>
            <a:br>
              <a:rPr lang="en-US" sz="2400" b="1" dirty="0">
                <a:solidFill>
                  <a:schemeClr val="bg1"/>
                </a:solidFill>
              </a:rPr>
            </a:br>
            <a:r>
              <a:rPr lang="en-US" sz="2400" b="1" dirty="0">
                <a:solidFill>
                  <a:schemeClr val="bg1"/>
                </a:solidFill>
              </a:rPr>
              <a:t> “All I want is for people to be able to do what would make them most happy.”</a:t>
            </a:r>
            <a:br>
              <a:rPr lang="en-US" sz="2400" b="1" dirty="0">
                <a:solidFill>
                  <a:schemeClr val="bg1"/>
                </a:solidFill>
              </a:rPr>
            </a:br>
            <a:br>
              <a:rPr lang="en-US" sz="2400" b="1" dirty="0">
                <a:solidFill>
                  <a:schemeClr val="bg1"/>
                </a:solidFill>
              </a:rPr>
            </a:br>
            <a:endParaRPr lang="en-US" sz="2400" b="1" dirty="0">
              <a:solidFill>
                <a:schemeClr val="bg1"/>
              </a:solidFill>
            </a:endParaRPr>
          </a:p>
        </p:txBody>
      </p:sp>
      <p:pic>
        <p:nvPicPr>
          <p:cNvPr id="4" name="Picture 3" descr="A road with cars and buildings&#10;&#10;AI-generated content may be incorrect.">
            <a:extLst>
              <a:ext uri="{FF2B5EF4-FFF2-40B4-BE49-F238E27FC236}">
                <a16:creationId xmlns:a16="http://schemas.microsoft.com/office/drawing/2014/main" id="{5C495F96-0DEC-4EA2-2DD0-85276393321A}"/>
              </a:ext>
            </a:extLst>
          </p:cNvPr>
          <p:cNvPicPr>
            <a:picLocks noChangeAspect="1"/>
          </p:cNvPicPr>
          <p:nvPr/>
        </p:nvPicPr>
        <p:blipFill>
          <a:blip r:embed="rId2">
            <a:alphaModFix/>
            <a:extLst>
              <a:ext uri="{28A0092B-C50C-407E-A947-70E740481C1C}">
                <a14:useLocalDpi xmlns:a14="http://schemas.microsoft.com/office/drawing/2010/main" val="0"/>
              </a:ext>
            </a:extLst>
          </a:blip>
          <a:srcRect l="22835" r="6994"/>
          <a:stretch>
            <a:fillRect/>
          </a:stretch>
        </p:blipFill>
        <p:spPr>
          <a:xfrm>
            <a:off x="5800734" y="1057275"/>
            <a:ext cx="5917401" cy="4743450"/>
          </a:xfrm>
          <a:prstGeom prst="rect">
            <a:avLst/>
          </a:prstGeom>
        </p:spPr>
      </p:pic>
      <p:sp>
        <p:nvSpPr>
          <p:cNvPr id="16" name="Rectangle 15">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8416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876BE-8122-24FD-8BA4-0D11D0A0F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25CC0A-E362-C122-E00D-6F2914C2AF64}"/>
              </a:ext>
            </a:extLst>
          </p:cNvPr>
          <p:cNvSpPr>
            <a:spLocks noGrp="1"/>
          </p:cNvSpPr>
          <p:nvPr>
            <p:ph type="title"/>
          </p:nvPr>
        </p:nvSpPr>
        <p:spPr>
          <a:xfrm>
            <a:off x="95693" y="148856"/>
            <a:ext cx="11972260" cy="6602817"/>
          </a:xfrm>
        </p:spPr>
        <p:txBody>
          <a:bodyPr/>
          <a:lstStyle/>
          <a:p>
            <a:pPr algn="ctr"/>
            <a:r>
              <a:rPr lang="en-US" b="1" dirty="0"/>
              <a:t>What good will it be for a man if he gains the whole world and loses his soul. </a:t>
            </a:r>
            <a:br>
              <a:rPr lang="en-US" b="1" dirty="0"/>
            </a:br>
            <a:r>
              <a:rPr lang="en-US" b="1" dirty="0"/>
              <a:t>-Jesus-</a:t>
            </a:r>
            <a:br>
              <a:rPr lang="en-US" b="1" dirty="0"/>
            </a:br>
            <a:br>
              <a:rPr lang="en-US" b="1" dirty="0"/>
            </a:br>
            <a:r>
              <a:rPr lang="en-US" sz="3200" b="1" dirty="0"/>
              <a:t>Matthew 16:26</a:t>
            </a:r>
            <a:endParaRPr lang="en-US" b="1" dirty="0"/>
          </a:p>
        </p:txBody>
      </p:sp>
    </p:spTree>
    <p:extLst>
      <p:ext uri="{BB962C8B-B14F-4D97-AF65-F5344CB8AC3E}">
        <p14:creationId xmlns:p14="http://schemas.microsoft.com/office/powerpoint/2010/main" val="702220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510D09-32BB-6647-5694-9733B2D65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8E10FE-A355-BAE6-8AD0-7220F645E243}"/>
              </a:ext>
            </a:extLst>
          </p:cNvPr>
          <p:cNvSpPr>
            <a:spLocks noGrp="1"/>
          </p:cNvSpPr>
          <p:nvPr>
            <p:ph type="title"/>
          </p:nvPr>
        </p:nvSpPr>
        <p:spPr>
          <a:xfrm>
            <a:off x="95693" y="148856"/>
            <a:ext cx="11972260" cy="6602817"/>
          </a:xfrm>
          <a:ln w="73025" cmpd="tri">
            <a:solidFill>
              <a:srgbClr val="00B0F0"/>
            </a:solidFill>
          </a:ln>
        </p:spPr>
        <p:txBody>
          <a:bodyPr/>
          <a:lstStyle/>
          <a:p>
            <a:pPr algn="ctr"/>
            <a:r>
              <a:rPr lang="en-US" b="1" dirty="0"/>
              <a:t>This is a real fight; we cannot be passive in it.  But this fight must be fought in God's way and for God's glory. His way is the only way, and his glory is our ultimate good. </a:t>
            </a:r>
          </a:p>
        </p:txBody>
      </p:sp>
    </p:spTree>
    <p:extLst>
      <p:ext uri="{BB962C8B-B14F-4D97-AF65-F5344CB8AC3E}">
        <p14:creationId xmlns:p14="http://schemas.microsoft.com/office/powerpoint/2010/main" val="333347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C7180E-F898-EE72-FD79-4D1B2D224E7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dirty="0">
                <a:solidFill>
                  <a:srgbClr val="FFFFFF"/>
                </a:solidFill>
              </a:rPr>
              <a:t>Science vs Scientism</a:t>
            </a:r>
          </a:p>
        </p:txBody>
      </p:sp>
      <p:pic>
        <p:nvPicPr>
          <p:cNvPr id="6" name="Picture 5" descr="A close-up of a car&#10;&#10;AI-generated content may be incorrect.">
            <a:extLst>
              <a:ext uri="{FF2B5EF4-FFF2-40B4-BE49-F238E27FC236}">
                <a16:creationId xmlns:a16="http://schemas.microsoft.com/office/drawing/2014/main" id="{DB1357CB-7E3C-A14F-76CC-C1C2A5EC5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316" y="1258011"/>
            <a:ext cx="6780700" cy="4339648"/>
          </a:xfrm>
          <a:prstGeom prst="rect">
            <a:avLst/>
          </a:prstGeom>
        </p:spPr>
      </p:pic>
    </p:spTree>
    <p:extLst>
      <p:ext uri="{BB962C8B-B14F-4D97-AF65-F5344CB8AC3E}">
        <p14:creationId xmlns:p14="http://schemas.microsoft.com/office/powerpoint/2010/main" val="978537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AE046-53B6-6337-7180-81A0A4C8AC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D6323F-6D23-12B6-184D-C161426916CB}"/>
              </a:ext>
            </a:extLst>
          </p:cNvPr>
          <p:cNvSpPr>
            <a:spLocks noGrp="1"/>
          </p:cNvSpPr>
          <p:nvPr>
            <p:ph type="title"/>
          </p:nvPr>
        </p:nvSpPr>
        <p:spPr>
          <a:xfrm>
            <a:off x="95693" y="148856"/>
            <a:ext cx="11972260" cy="6602817"/>
          </a:xfrm>
        </p:spPr>
        <p:txBody>
          <a:bodyPr/>
          <a:lstStyle/>
          <a:p>
            <a:pPr algn="ctr"/>
            <a:r>
              <a:rPr lang="en-US" b="1" dirty="0"/>
              <a:t>Timothy, my son, I am giving you this instruction in keeping with the prophecies previously made about you, so that by recalling them you may fight the good fight, having faith and a good conscience, which some have rejected and have shipwrecked their faith. Among them are Hymenaeus and Alexander, whom I have delivered to Satan, so that they may be taught not to blaspheme. </a:t>
            </a:r>
            <a:br>
              <a:rPr lang="en-US" b="1" dirty="0"/>
            </a:br>
            <a:r>
              <a:rPr lang="en-US" b="1" dirty="0"/>
              <a:t>1 Timothy 1:18-20</a:t>
            </a:r>
          </a:p>
        </p:txBody>
      </p:sp>
    </p:spTree>
    <p:extLst>
      <p:ext uri="{BB962C8B-B14F-4D97-AF65-F5344CB8AC3E}">
        <p14:creationId xmlns:p14="http://schemas.microsoft.com/office/powerpoint/2010/main" val="4771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E1067-7A26-6695-EAF5-B1F2349846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46968-BF3C-D163-F25A-8BFB1175BDA0}"/>
              </a:ext>
            </a:extLst>
          </p:cNvPr>
          <p:cNvSpPr>
            <a:spLocks noGrp="1"/>
          </p:cNvSpPr>
          <p:nvPr>
            <p:ph type="title"/>
          </p:nvPr>
        </p:nvSpPr>
        <p:spPr>
          <a:xfrm>
            <a:off x="95693" y="148856"/>
            <a:ext cx="11972260" cy="6602817"/>
          </a:xfrm>
        </p:spPr>
        <p:txBody>
          <a:bodyPr/>
          <a:lstStyle/>
          <a:p>
            <a:pPr algn="ctr"/>
            <a:r>
              <a:rPr lang="en-US" b="1" dirty="0"/>
              <a:t>1. What is Paul talking regarding these prophecies made about Timothy?</a:t>
            </a:r>
            <a:br>
              <a:rPr lang="en-US" b="1" dirty="0"/>
            </a:br>
            <a:br>
              <a:rPr lang="en-US" b="1" dirty="0"/>
            </a:br>
            <a:r>
              <a:rPr lang="en-US" b="1" dirty="0"/>
              <a:t>2. What does Paul mean by "the good fight"?</a:t>
            </a:r>
            <a:br>
              <a:rPr lang="en-US" b="1" dirty="0"/>
            </a:br>
            <a:br>
              <a:rPr lang="en-US" b="1" dirty="0"/>
            </a:br>
            <a:r>
              <a:rPr lang="en-US" b="1" dirty="0"/>
              <a:t>3. What is this "delivering over to Satan" all about?</a:t>
            </a:r>
            <a:br>
              <a:rPr lang="en-US" b="1" dirty="0"/>
            </a:br>
            <a:endParaRPr lang="en-US" b="1" dirty="0"/>
          </a:p>
        </p:txBody>
      </p:sp>
    </p:spTree>
    <p:extLst>
      <p:ext uri="{BB962C8B-B14F-4D97-AF65-F5344CB8AC3E}">
        <p14:creationId xmlns:p14="http://schemas.microsoft.com/office/powerpoint/2010/main" val="1145827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F9FE8-B316-BC2A-97A3-62A442CF2D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7B3063-EC53-8BEC-10C7-8D58F9CEEEF8}"/>
              </a:ext>
            </a:extLst>
          </p:cNvPr>
          <p:cNvSpPr>
            <a:spLocks noGrp="1"/>
          </p:cNvSpPr>
          <p:nvPr>
            <p:ph type="title"/>
          </p:nvPr>
        </p:nvSpPr>
        <p:spPr>
          <a:xfrm>
            <a:off x="95693" y="148856"/>
            <a:ext cx="11972260" cy="6602817"/>
          </a:xfrm>
        </p:spPr>
        <p:txBody>
          <a:bodyPr/>
          <a:lstStyle/>
          <a:p>
            <a:pPr algn="ctr"/>
            <a:br>
              <a:rPr lang="en-US" b="1" dirty="0"/>
            </a:br>
            <a:br>
              <a:rPr lang="en-US" b="1" dirty="0"/>
            </a:br>
            <a:br>
              <a:rPr lang="en-US" b="1" dirty="0"/>
            </a:br>
            <a:br>
              <a:rPr lang="en-US" b="1" dirty="0"/>
            </a:br>
            <a:r>
              <a:rPr lang="en-US" b="1" dirty="0"/>
              <a:t>1. What is Paul talking regarding these prophecies made about Timothy?</a:t>
            </a:r>
            <a:br>
              <a:rPr lang="en-US" b="1" dirty="0"/>
            </a:br>
            <a:br>
              <a:rPr lang="en-US" b="1" dirty="0"/>
            </a:br>
            <a:br>
              <a:rPr lang="en-US" b="1" dirty="0"/>
            </a:br>
            <a:endParaRPr lang="en-US" b="1" dirty="0"/>
          </a:p>
        </p:txBody>
      </p:sp>
    </p:spTree>
    <p:extLst>
      <p:ext uri="{BB962C8B-B14F-4D97-AF65-F5344CB8AC3E}">
        <p14:creationId xmlns:p14="http://schemas.microsoft.com/office/powerpoint/2010/main" val="2160918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6C961E1-5F7B-3359-1310-3862A3ACA9B1}"/>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D1E09D-32D8-810E-8498-BA01B27842BA}"/>
              </a:ext>
            </a:extLst>
          </p:cNvPr>
          <p:cNvSpPr>
            <a:spLocks noGrp="1"/>
          </p:cNvSpPr>
          <p:nvPr>
            <p:ph type="title"/>
          </p:nvPr>
        </p:nvSpPr>
        <p:spPr>
          <a:xfrm>
            <a:off x="908454" y="1360481"/>
            <a:ext cx="4605340" cy="2387600"/>
          </a:xfrm>
        </p:spPr>
        <p:txBody>
          <a:bodyPr vert="horz" lIns="91440" tIns="45720" rIns="91440" bIns="45720" rtlCol="0" anchor="b">
            <a:normAutofit/>
          </a:bodyPr>
          <a:lstStyle/>
          <a:p>
            <a:r>
              <a:rPr lang="en-US" sz="5000" b="1">
                <a:solidFill>
                  <a:schemeClr val="bg1"/>
                </a:solidFill>
              </a:rPr>
              <a:t>The Fog and Friction of War</a:t>
            </a:r>
          </a:p>
        </p:txBody>
      </p:sp>
      <p:pic>
        <p:nvPicPr>
          <p:cNvPr id="4" name="Picture 3" descr="A group of people on horses in a field&#10;&#10;AI-generated content may be incorrect.">
            <a:extLst>
              <a:ext uri="{FF2B5EF4-FFF2-40B4-BE49-F238E27FC236}">
                <a16:creationId xmlns:a16="http://schemas.microsoft.com/office/drawing/2014/main" id="{FE4D5286-B294-A62A-1C9B-E5277A8B0F27}"/>
              </a:ext>
            </a:extLst>
          </p:cNvPr>
          <p:cNvPicPr>
            <a:picLocks noChangeAspect="1"/>
          </p:cNvPicPr>
          <p:nvPr/>
        </p:nvPicPr>
        <p:blipFill>
          <a:blip r:embed="rId2">
            <a:alphaModFix/>
            <a:extLst>
              <a:ext uri="{28A0092B-C50C-407E-A947-70E740481C1C}">
                <a14:useLocalDpi xmlns:a14="http://schemas.microsoft.com/office/drawing/2010/main" val="0"/>
              </a:ext>
            </a:extLst>
          </a:blip>
          <a:srcRect l="4227" r="12756" b="-2"/>
          <a:stretch>
            <a:fillRect/>
          </a:stretch>
        </p:blipFill>
        <p:spPr>
          <a:xfrm>
            <a:off x="5800734" y="1057275"/>
            <a:ext cx="5917401" cy="4743450"/>
          </a:xfrm>
          <a:prstGeom prst="rect">
            <a:avLst/>
          </a:prstGeom>
        </p:spPr>
      </p:pic>
      <p:sp>
        <p:nvSpPr>
          <p:cNvPr id="11" name="Rectangle 10">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204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5BA70-2ECD-9E75-9FE6-3FBB39DFFB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570FCD-2F6B-38B8-EEDA-F619F8EE0546}"/>
              </a:ext>
            </a:extLst>
          </p:cNvPr>
          <p:cNvSpPr>
            <a:spLocks noGrp="1"/>
          </p:cNvSpPr>
          <p:nvPr>
            <p:ph type="title"/>
          </p:nvPr>
        </p:nvSpPr>
        <p:spPr>
          <a:xfrm>
            <a:off x="95693" y="148856"/>
            <a:ext cx="11972260" cy="6602817"/>
          </a:xfrm>
        </p:spPr>
        <p:txBody>
          <a:bodyPr/>
          <a:lstStyle/>
          <a:p>
            <a:pPr algn="ctr"/>
            <a:r>
              <a:rPr lang="en-US" b="1" dirty="0"/>
              <a:t>You don’t need a personalized prophecy you have God’s finished word. </a:t>
            </a:r>
          </a:p>
        </p:txBody>
      </p:sp>
    </p:spTree>
    <p:extLst>
      <p:ext uri="{BB962C8B-B14F-4D97-AF65-F5344CB8AC3E}">
        <p14:creationId xmlns:p14="http://schemas.microsoft.com/office/powerpoint/2010/main" val="200675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38E8F8-1778-AEA2-6C60-2C1618F09707}"/>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4470B4-5333-F41F-B2BE-8AED1028C8C6}"/>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4500" b="1" kern="1200" dirty="0">
                <a:solidFill>
                  <a:schemeClr val="tx1"/>
                </a:solidFill>
                <a:latin typeface="+mj-lt"/>
                <a:ea typeface="+mj-ea"/>
                <a:cs typeface="+mj-cs"/>
              </a:rPr>
              <a:t>“I am sure of this, that he who started a good work in you will carry it on to completion until the day of Christ Jesus." </a:t>
            </a:r>
            <a:br>
              <a:rPr lang="en-US" sz="4500" b="1" kern="1200" dirty="0">
                <a:solidFill>
                  <a:schemeClr val="tx1"/>
                </a:solidFill>
                <a:latin typeface="+mj-lt"/>
                <a:ea typeface="+mj-ea"/>
                <a:cs typeface="+mj-cs"/>
              </a:rPr>
            </a:br>
            <a:r>
              <a:rPr lang="en-US" sz="4500" b="1" kern="1200" dirty="0">
                <a:solidFill>
                  <a:schemeClr val="tx1"/>
                </a:solidFill>
                <a:latin typeface="+mj-lt"/>
                <a:ea typeface="+mj-ea"/>
                <a:cs typeface="+mj-cs"/>
              </a:rPr>
              <a:t>Phil 1:6</a:t>
            </a:r>
          </a:p>
        </p:txBody>
      </p:sp>
      <p:cxnSp>
        <p:nvCxnSpPr>
          <p:cNvPr id="18" name="Straight Connector 17">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0622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TotalTime>
  <Words>748</Words>
  <Application>Microsoft Macintosh PowerPoint</Application>
  <PresentationFormat>Widescreen</PresentationFormat>
  <Paragraphs>38</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Aptos Display</vt:lpstr>
      <vt:lpstr>Arial</vt:lpstr>
      <vt:lpstr>Office Theme</vt:lpstr>
      <vt:lpstr>PowerPoint Presentation</vt:lpstr>
      <vt:lpstr>PowerPoint Presentation</vt:lpstr>
      <vt:lpstr>Science vs Scientism</vt:lpstr>
      <vt:lpstr>Timothy, my son, I am giving you this instruction in keeping with the prophecies previously made about you, so that by recalling them you may fight the good fight, having faith and a good conscience, which some have rejected and have shipwrecked their faith. Among them are Hymenaeus and Alexander, whom I have delivered to Satan, so that they may be taught not to blaspheme.  1 Timothy 1:18-20</vt:lpstr>
      <vt:lpstr>1. What is Paul talking regarding these prophecies made about Timothy?  2. What does Paul mean by "the good fight"?  3. What is this "delivering over to Satan" all about? </vt:lpstr>
      <vt:lpstr>    1. What is Paul talking regarding these prophecies made about Timothy?   </vt:lpstr>
      <vt:lpstr>The Fog and Friction of War</vt:lpstr>
      <vt:lpstr>You don’t need a personalized prophecy you have God’s finished word. </vt:lpstr>
      <vt:lpstr>“I am sure of this, that he who started a good work in you will carry it on to completion until the day of Christ Jesus."  Phil 1:6</vt:lpstr>
      <vt:lpstr>"All authority in heaven and on earth has been given to me. Therefore, go and make disciples of all nations, baptizing them in the name of the Father and of the Son and of the Holy Spirit, and teaching them to obey everything I have commanded you. And surely I am with you always, to the very end of the age.”  Matt. 28:19,20</vt:lpstr>
      <vt:lpstr>  2. What does Paul mean by "the good fight"?   </vt:lpstr>
      <vt:lpstr>Readiness</vt:lpstr>
      <vt:lpstr>PowerPoint Presentation</vt:lpstr>
      <vt:lpstr>Fight the GOOD fight.  God way God’s glory</vt:lpstr>
      <vt:lpstr>Flee the evil desires of youth, and pursue righteousness, faith, love and peace, along with those who call on the Lord out of a pure heart.  Don’t have anything to do with foolish and stupid arguments, because you know they produce quarrels. And the Lord’s servant must not quarrel; instead, he must be kind to everyone, able to teach, not resentful.   Those who oppose him he must gently instruct In the hope that God will grant them repentance leading them to a knowledge of the truth, and that they will come to their senses and escape from the trap of the devil, who has taken them captive to do his will.  2 Timothy 2:22-26</vt:lpstr>
      <vt:lpstr> 3. What is this "delivering over to Satan" all about?  </vt:lpstr>
      <vt:lpstr>Instructive and ultimately restorative...not vindictive and punitive. </vt:lpstr>
      <vt:lpstr>hand that one over to Satan for the destruction of the flesh, so that his spirit may be saved in the day of the Lord. 1 Corinthians 5:5  “Father please be as gentle as you can be and as hard as you need to be.”</vt:lpstr>
      <vt:lpstr>  If anyone does not obey our instruction in this letter, take note of that person; don’t associate with him, so that he may be ashamed. Yet don’t consider him as an enemy but warn him as a brother.   2 Thessalonians 3:14,15</vt:lpstr>
      <vt:lpstr>  “All I want is for people to be able to do what would make them most happy.”  </vt:lpstr>
      <vt:lpstr>What good will it be for a man if he gains the whole world and loses his soul.  -Jesus-  Matthew 16:26</vt:lpstr>
      <vt:lpstr>This is a real fight; we cannot be passive in it.  But this fight must be fought in God's way and for God's glory. His way is the only way, and his glory is our ultimate good.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 Lewis</dc:creator>
  <cp:lastModifiedBy>Secretary</cp:lastModifiedBy>
  <cp:revision>6</cp:revision>
  <dcterms:created xsi:type="dcterms:W3CDTF">2025-11-04T15:20:50Z</dcterms:created>
  <dcterms:modified xsi:type="dcterms:W3CDTF">2026-01-18T13:33:00Z</dcterms:modified>
</cp:coreProperties>
</file>