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79" r:id="rId2"/>
    <p:sldId id="280" r:id="rId3"/>
    <p:sldId id="288" r:id="rId4"/>
    <p:sldId id="281" r:id="rId5"/>
    <p:sldId id="282" r:id="rId6"/>
    <p:sldId id="283" r:id="rId7"/>
    <p:sldId id="284" r:id="rId8"/>
    <p:sldId id="285" r:id="rId9"/>
    <p:sldId id="286" r:id="rId10"/>
    <p:sldId id="289" r:id="rId11"/>
    <p:sldId id="287" r:id="rId12"/>
    <p:sldId id="290" r:id="rId13"/>
    <p:sldId id="291" r:id="rId14"/>
    <p:sldId id="292" r:id="rId15"/>
    <p:sldId id="293" r:id="rId16"/>
    <p:sldId id="294" r:id="rId17"/>
    <p:sldId id="295" r:id="rId18"/>
    <p:sldId id="296" r:id="rId19"/>
    <p:sldId id="298" r:id="rId20"/>
    <p:sldId id="297" r:id="rId21"/>
    <p:sldId id="299" r:id="rId22"/>
    <p:sldId id="301" r:id="rId23"/>
    <p:sldId id="30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14F632-AF92-D448-96FC-802F6E36C90B}" v="55" dt="2025-07-31T20:27:11.2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326"/>
    <p:restoredTop sz="94694"/>
  </p:normalViewPr>
  <p:slideViewPr>
    <p:cSldViewPr snapToGrid="0">
      <p:cViewPr varScale="1">
        <p:scale>
          <a:sx n="121" d="100"/>
          <a:sy n="121" d="100"/>
        </p:scale>
        <p:origin x="18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8941B0-B0DB-7A4C-AD43-4A652C7C1D27}" type="datetimeFigureOut">
              <a:rPr lang="en-US" smtClean="0"/>
              <a:t>8/3/25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41338B-A33D-2844-AB5E-85C314B114B5}" type="slidenum">
              <a:rPr lang="en-US" smtClean="0"/>
              <a:t>‹#›</a:t>
            </a:fld>
            <a:endParaRPr lang="en-US"/>
          </a:p>
        </p:txBody>
      </p:sp>
    </p:spTree>
    <p:extLst>
      <p:ext uri="{BB962C8B-B14F-4D97-AF65-F5344CB8AC3E}">
        <p14:creationId xmlns:p14="http://schemas.microsoft.com/office/powerpoint/2010/main" val="3888755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541338B-A33D-2844-AB5E-85C314B114B5}" type="slidenum">
              <a:rPr lang="en-US" smtClean="0"/>
              <a:t>2</a:t>
            </a:fld>
            <a:endParaRPr lang="en-US"/>
          </a:p>
        </p:txBody>
      </p:sp>
    </p:spTree>
    <p:extLst>
      <p:ext uri="{BB962C8B-B14F-4D97-AF65-F5344CB8AC3E}">
        <p14:creationId xmlns:p14="http://schemas.microsoft.com/office/powerpoint/2010/main" val="1555038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7F8C45-6F94-F45D-39EF-C9160028DB18}"/>
              </a:ext>
            </a:extLst>
          </p:cNvPr>
          <p:cNvSpPr>
            <a:spLocks noGrp="1"/>
          </p:cNvSpPr>
          <p:nvPr>
            <p:ph type="ctrTitle"/>
          </p:nvPr>
        </p:nvSpPr>
        <p:spPr/>
        <p:txBody>
          <a:bodyPr>
            <a:normAutofit/>
          </a:bodyPr>
          <a:lstStyle/>
          <a:p>
            <a:pPr algn="ctr"/>
            <a:r>
              <a:rPr lang="en-US" sz="12000" dirty="0"/>
              <a:t>Jeremiah</a:t>
            </a:r>
          </a:p>
        </p:txBody>
      </p:sp>
      <p:sp>
        <p:nvSpPr>
          <p:cNvPr id="5" name="Subtitle 4">
            <a:extLst>
              <a:ext uri="{FF2B5EF4-FFF2-40B4-BE49-F238E27FC236}">
                <a16:creationId xmlns:a16="http://schemas.microsoft.com/office/drawing/2014/main" id="{800ECC0A-E6BA-B14D-DF8D-7062887671F9}"/>
              </a:ext>
            </a:extLst>
          </p:cNvPr>
          <p:cNvSpPr>
            <a:spLocks noGrp="1"/>
          </p:cNvSpPr>
          <p:nvPr>
            <p:ph type="subTitle" idx="1"/>
          </p:nvPr>
        </p:nvSpPr>
        <p:spPr>
          <a:xfrm>
            <a:off x="2589213" y="4777379"/>
            <a:ext cx="8915399" cy="1781076"/>
          </a:xfrm>
        </p:spPr>
        <p:txBody>
          <a:bodyPr>
            <a:normAutofit fontScale="85000" lnSpcReduction="20000"/>
          </a:bodyPr>
          <a:lstStyle/>
          <a:p>
            <a:r>
              <a:rPr lang="en-US" sz="10400" dirty="0"/>
              <a:t>Chapter 7</a:t>
            </a:r>
            <a:br>
              <a:rPr lang="en-US" dirty="0"/>
            </a:br>
            <a:r>
              <a:rPr lang="en-US" sz="4300"/>
              <a:t>The Temple </a:t>
            </a:r>
            <a:r>
              <a:rPr lang="en-US" sz="4300" dirty="0"/>
              <a:t>Sermon</a:t>
            </a:r>
          </a:p>
        </p:txBody>
      </p:sp>
    </p:spTree>
    <p:extLst>
      <p:ext uri="{BB962C8B-B14F-4D97-AF65-F5344CB8AC3E}">
        <p14:creationId xmlns:p14="http://schemas.microsoft.com/office/powerpoint/2010/main" val="1298946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3F89F-569B-24AB-0CD7-B06315806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E1064-A397-22AC-8EF9-7C4CBB02C09C}"/>
              </a:ext>
            </a:extLst>
          </p:cNvPr>
          <p:cNvSpPr>
            <a:spLocks noGrp="1"/>
          </p:cNvSpPr>
          <p:nvPr>
            <p:ph type="title"/>
          </p:nvPr>
        </p:nvSpPr>
        <p:spPr>
          <a:xfrm>
            <a:off x="1888685" y="230215"/>
            <a:ext cx="8911687" cy="1280890"/>
          </a:xfrm>
        </p:spPr>
        <p:txBody>
          <a:bodyPr/>
          <a:lstStyle/>
          <a:p>
            <a:r>
              <a:rPr lang="en-US" dirty="0"/>
              <a:t>Jeremiah 7:1-8</a:t>
            </a:r>
          </a:p>
        </p:txBody>
      </p:sp>
      <p:sp>
        <p:nvSpPr>
          <p:cNvPr id="3" name="Content Placeholder 2">
            <a:extLst>
              <a:ext uri="{FF2B5EF4-FFF2-40B4-BE49-F238E27FC236}">
                <a16:creationId xmlns:a16="http://schemas.microsoft.com/office/drawing/2014/main" id="{1DEA699B-FC93-FE52-B485-F3FDEC999778}"/>
              </a:ext>
            </a:extLst>
          </p:cNvPr>
          <p:cNvSpPr>
            <a:spLocks noGrp="1"/>
          </p:cNvSpPr>
          <p:nvPr>
            <p:ph idx="1"/>
          </p:nvPr>
        </p:nvSpPr>
        <p:spPr>
          <a:xfrm>
            <a:off x="1589648" y="773723"/>
            <a:ext cx="10602351" cy="5275386"/>
          </a:xfrm>
        </p:spPr>
        <p:txBody>
          <a:bodyPr>
            <a:noAutofit/>
          </a:bodyPr>
          <a:lstStyle/>
          <a:p>
            <a:pPr marL="0" indent="0">
              <a:buNone/>
            </a:pPr>
            <a:r>
              <a:rPr lang="en-US" sz="2600" i="1" dirty="0"/>
              <a:t>“This is the word that came to Jeremiah from the Lord: ‘Stand in the gate of the house of the Lord and there call out this word: Hear the word of the Lord, all you people of Judah who enter through these gates to worship the Lord. This is what the Lord of Armies, </a:t>
            </a:r>
            <a:r>
              <a:rPr lang="en-US" sz="2600" b="1" i="1" dirty="0"/>
              <a:t>the God of Israel, says: Correct your ways and your actions, and I will allow you to live in this place. Do not trust deceitful words, chanting, “This is the temple of the Lord, the temple of the Lord, the temple of the Lord.”</a:t>
            </a:r>
            <a:r>
              <a:rPr lang="en-US" sz="2600" i="1" dirty="0"/>
              <a:t> </a:t>
            </a:r>
            <a:r>
              <a:rPr lang="en-US" sz="2600" b="1" i="1" dirty="0"/>
              <a:t>Instead, if you really correct your ways and your actions, </a:t>
            </a:r>
            <a:r>
              <a:rPr lang="en-US" sz="2600" i="1" dirty="0"/>
              <a:t>if you act justly toward one another, if you no longer oppress the resident alien, the fatherless, and the widow and no longer shed innocent blood in this place or follow other gods bringing harm on yourselves</a:t>
            </a:r>
            <a:r>
              <a:rPr lang="en-US" sz="2600" b="1" i="1" dirty="0"/>
              <a:t>, I will allow you to live in this place, the land I gave to your ancestors long ago and forever.’</a:t>
            </a:r>
            <a:r>
              <a:rPr lang="en-US" sz="2600" b="1" baseline="30000" dirty="0"/>
              <a:t> </a:t>
            </a:r>
            <a:r>
              <a:rPr lang="en-US" sz="2600" b="1" i="1" baseline="30000" dirty="0"/>
              <a:t>8 </a:t>
            </a:r>
            <a:r>
              <a:rPr lang="en-US" sz="2600" b="1" i="1" dirty="0"/>
              <a:t>But look, you keep trusting in deceitful words that cannot help</a:t>
            </a:r>
            <a:r>
              <a:rPr lang="en-US" sz="2600" i="1" dirty="0"/>
              <a:t>.” </a:t>
            </a:r>
            <a:endParaRPr lang="en-US" sz="2600" dirty="0"/>
          </a:p>
        </p:txBody>
      </p:sp>
    </p:spTree>
    <p:extLst>
      <p:ext uri="{BB962C8B-B14F-4D97-AF65-F5344CB8AC3E}">
        <p14:creationId xmlns:p14="http://schemas.microsoft.com/office/powerpoint/2010/main" val="3773881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D6FDE-909B-3FED-EC82-4C80C8BF14DC}"/>
              </a:ext>
            </a:extLst>
          </p:cNvPr>
          <p:cNvSpPr>
            <a:spLocks noGrp="1"/>
          </p:cNvSpPr>
          <p:nvPr>
            <p:ph type="title"/>
          </p:nvPr>
        </p:nvSpPr>
        <p:spPr>
          <a:xfrm>
            <a:off x="1640156" y="595974"/>
            <a:ext cx="8911687" cy="1280890"/>
          </a:xfrm>
        </p:spPr>
        <p:txBody>
          <a:bodyPr/>
          <a:lstStyle/>
          <a:p>
            <a:r>
              <a:rPr lang="en-US" dirty="0"/>
              <a:t>Jeremiah 7:9-11</a:t>
            </a:r>
          </a:p>
        </p:txBody>
      </p:sp>
      <p:sp>
        <p:nvSpPr>
          <p:cNvPr id="3" name="Content Placeholder 2">
            <a:extLst>
              <a:ext uri="{FF2B5EF4-FFF2-40B4-BE49-F238E27FC236}">
                <a16:creationId xmlns:a16="http://schemas.microsoft.com/office/drawing/2014/main" id="{ACAFD23D-78B2-41C8-E559-E2D9722EAE62}"/>
              </a:ext>
            </a:extLst>
          </p:cNvPr>
          <p:cNvSpPr>
            <a:spLocks noGrp="1"/>
          </p:cNvSpPr>
          <p:nvPr>
            <p:ph idx="1"/>
          </p:nvPr>
        </p:nvSpPr>
        <p:spPr>
          <a:xfrm>
            <a:off x="1392702" y="1416148"/>
            <a:ext cx="10508566" cy="3777622"/>
          </a:xfrm>
        </p:spPr>
        <p:txBody>
          <a:bodyPr>
            <a:noAutofit/>
          </a:bodyPr>
          <a:lstStyle/>
          <a:p>
            <a:pPr marL="0" indent="0">
              <a:buNone/>
            </a:pPr>
            <a:r>
              <a:rPr lang="en-US" sz="3600" baseline="30000" dirty="0"/>
              <a:t>9 </a:t>
            </a:r>
            <a:r>
              <a:rPr lang="en-US" sz="3600" dirty="0"/>
              <a:t>“ ‘Do you steal, murder, commit adultery, swear falsely, burn incense to Baal, and follow other gods that you have not known? </a:t>
            </a:r>
            <a:r>
              <a:rPr lang="en-US" sz="3600" baseline="30000" dirty="0"/>
              <a:t>10 </a:t>
            </a:r>
            <a:r>
              <a:rPr lang="en-US" sz="3600" dirty="0"/>
              <a:t>Then do you come and stand before me in this house that bears my name and say, “We are rescued, so we can continue doing all these detestable acts”? </a:t>
            </a:r>
            <a:r>
              <a:rPr lang="en-US" sz="3600" baseline="30000" dirty="0"/>
              <a:t>11 </a:t>
            </a:r>
            <a:r>
              <a:rPr lang="en-US" sz="3600" dirty="0"/>
              <a:t>Has this house, which bears my name, become a den of robbers in your view? Yes, I too have seen it. </a:t>
            </a:r>
          </a:p>
        </p:txBody>
      </p:sp>
    </p:spTree>
    <p:extLst>
      <p:ext uri="{BB962C8B-B14F-4D97-AF65-F5344CB8AC3E}">
        <p14:creationId xmlns:p14="http://schemas.microsoft.com/office/powerpoint/2010/main" val="3503368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6A636-E0CA-EFB6-716D-07BA31D73AD8}"/>
              </a:ext>
            </a:extLst>
          </p:cNvPr>
          <p:cNvSpPr>
            <a:spLocks noGrp="1"/>
          </p:cNvSpPr>
          <p:nvPr>
            <p:ph type="title"/>
          </p:nvPr>
        </p:nvSpPr>
        <p:spPr>
          <a:xfrm>
            <a:off x="1631852" y="852709"/>
            <a:ext cx="10072468" cy="2284385"/>
          </a:xfrm>
        </p:spPr>
        <p:txBody>
          <a:bodyPr>
            <a:noAutofit/>
          </a:bodyPr>
          <a:lstStyle/>
          <a:p>
            <a:r>
              <a:rPr lang="en-US" i="1" dirty="0"/>
              <a:t>The Warning of Jeremiah</a:t>
            </a:r>
            <a:endParaRPr lang="en-US" sz="4000" dirty="0"/>
          </a:p>
        </p:txBody>
      </p:sp>
      <p:sp>
        <p:nvSpPr>
          <p:cNvPr id="3" name="Content Placeholder 2">
            <a:extLst>
              <a:ext uri="{FF2B5EF4-FFF2-40B4-BE49-F238E27FC236}">
                <a16:creationId xmlns:a16="http://schemas.microsoft.com/office/drawing/2014/main" id="{56A24FEA-0995-4F58-66C2-0192A1FDE628}"/>
              </a:ext>
            </a:extLst>
          </p:cNvPr>
          <p:cNvSpPr>
            <a:spLocks noGrp="1"/>
          </p:cNvSpPr>
          <p:nvPr>
            <p:ph idx="1"/>
          </p:nvPr>
        </p:nvSpPr>
        <p:spPr/>
        <p:txBody>
          <a:bodyPr>
            <a:normAutofit/>
          </a:bodyPr>
          <a:lstStyle/>
          <a:p>
            <a:r>
              <a:rPr lang="en-US" sz="3200" i="1" dirty="0"/>
              <a:t>Then and now, the warning is the same:</a:t>
            </a:r>
            <a:br>
              <a:rPr lang="en-US" sz="3200" dirty="0"/>
            </a:br>
            <a:r>
              <a:rPr lang="en-US" sz="3200" dirty="0"/>
              <a:t>God won’t tolerate worship that hides rebellion.</a:t>
            </a:r>
          </a:p>
        </p:txBody>
      </p:sp>
    </p:spTree>
    <p:extLst>
      <p:ext uri="{BB962C8B-B14F-4D97-AF65-F5344CB8AC3E}">
        <p14:creationId xmlns:p14="http://schemas.microsoft.com/office/powerpoint/2010/main" val="2937729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9073-F542-765D-FECB-8B74AE289AE6}"/>
              </a:ext>
            </a:extLst>
          </p:cNvPr>
          <p:cNvSpPr>
            <a:spLocks noGrp="1"/>
          </p:cNvSpPr>
          <p:nvPr>
            <p:ph type="title"/>
          </p:nvPr>
        </p:nvSpPr>
        <p:spPr/>
        <p:txBody>
          <a:bodyPr/>
          <a:lstStyle/>
          <a:p>
            <a:r>
              <a:rPr lang="en-US" dirty="0"/>
              <a:t>Jeremiah 7:12</a:t>
            </a:r>
          </a:p>
        </p:txBody>
      </p:sp>
      <p:sp>
        <p:nvSpPr>
          <p:cNvPr id="3" name="Content Placeholder 2">
            <a:extLst>
              <a:ext uri="{FF2B5EF4-FFF2-40B4-BE49-F238E27FC236}">
                <a16:creationId xmlns:a16="http://schemas.microsoft.com/office/drawing/2014/main" id="{F1E91F2B-B061-3CE9-1655-AA3742A3385D}"/>
              </a:ext>
            </a:extLst>
          </p:cNvPr>
          <p:cNvSpPr>
            <a:spLocks noGrp="1"/>
          </p:cNvSpPr>
          <p:nvPr>
            <p:ph idx="1"/>
          </p:nvPr>
        </p:nvSpPr>
        <p:spPr/>
        <p:txBody>
          <a:bodyPr>
            <a:normAutofit/>
          </a:bodyPr>
          <a:lstStyle/>
          <a:p>
            <a:r>
              <a:rPr lang="en-US" sz="3200" i="1" baseline="30000" dirty="0"/>
              <a:t>12 </a:t>
            </a:r>
            <a:r>
              <a:rPr lang="en-US" sz="3200" i="1" dirty="0"/>
              <a:t>But return to my place that was at Shiloh, where I made my name dwell at first. See what I did to it because of the evil of my people Israel.</a:t>
            </a:r>
            <a:r>
              <a:rPr lang="en-US" sz="3200" dirty="0"/>
              <a:t> </a:t>
            </a:r>
          </a:p>
        </p:txBody>
      </p:sp>
    </p:spTree>
    <p:extLst>
      <p:ext uri="{BB962C8B-B14F-4D97-AF65-F5344CB8AC3E}">
        <p14:creationId xmlns:p14="http://schemas.microsoft.com/office/powerpoint/2010/main" val="235873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0A93D-D127-A60B-6981-9D192C838831}"/>
              </a:ext>
            </a:extLst>
          </p:cNvPr>
          <p:cNvSpPr>
            <a:spLocks noGrp="1"/>
          </p:cNvSpPr>
          <p:nvPr>
            <p:ph type="title"/>
          </p:nvPr>
        </p:nvSpPr>
        <p:spPr/>
        <p:txBody>
          <a:bodyPr/>
          <a:lstStyle/>
          <a:p>
            <a:r>
              <a:rPr lang="en-US" dirty="0"/>
              <a:t>Jeremiah 7:16-17</a:t>
            </a:r>
          </a:p>
        </p:txBody>
      </p:sp>
      <p:sp>
        <p:nvSpPr>
          <p:cNvPr id="3" name="Content Placeholder 2">
            <a:extLst>
              <a:ext uri="{FF2B5EF4-FFF2-40B4-BE49-F238E27FC236}">
                <a16:creationId xmlns:a16="http://schemas.microsoft.com/office/drawing/2014/main" id="{2F2DD02A-BE1A-8197-5A0B-F644236A646B}"/>
              </a:ext>
            </a:extLst>
          </p:cNvPr>
          <p:cNvSpPr>
            <a:spLocks noGrp="1"/>
          </p:cNvSpPr>
          <p:nvPr>
            <p:ph idx="1"/>
          </p:nvPr>
        </p:nvSpPr>
        <p:spPr/>
        <p:txBody>
          <a:bodyPr>
            <a:normAutofit/>
          </a:bodyPr>
          <a:lstStyle/>
          <a:p>
            <a:pPr marL="0" indent="0">
              <a:buNone/>
            </a:pPr>
            <a:r>
              <a:rPr lang="en-US" sz="3200" i="1" dirty="0"/>
              <a:t>As for you, do not pray for these people. Do not offer a cry or a prayer on their behalf, and do not beg Me—for I will not listen to you. Don’t you see how they behave in the cities of Judah and the streets of Jerusalem?</a:t>
            </a:r>
            <a:endParaRPr lang="en-US" sz="3200" dirty="0"/>
          </a:p>
        </p:txBody>
      </p:sp>
    </p:spTree>
    <p:extLst>
      <p:ext uri="{BB962C8B-B14F-4D97-AF65-F5344CB8AC3E}">
        <p14:creationId xmlns:p14="http://schemas.microsoft.com/office/powerpoint/2010/main" val="3656038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A5B2-9E94-BB7B-0394-6AB5B4858FDB}"/>
              </a:ext>
            </a:extLst>
          </p:cNvPr>
          <p:cNvSpPr>
            <a:spLocks noGrp="1"/>
          </p:cNvSpPr>
          <p:nvPr>
            <p:ph type="title"/>
          </p:nvPr>
        </p:nvSpPr>
        <p:spPr>
          <a:xfrm>
            <a:off x="1861405" y="306333"/>
            <a:ext cx="8911687" cy="1280890"/>
          </a:xfrm>
        </p:spPr>
        <p:txBody>
          <a:bodyPr/>
          <a:lstStyle/>
          <a:p>
            <a:r>
              <a:rPr lang="en-US" dirty="0"/>
              <a:t>Jeremiah 7:20-34</a:t>
            </a:r>
          </a:p>
        </p:txBody>
      </p:sp>
      <p:sp>
        <p:nvSpPr>
          <p:cNvPr id="3" name="Content Placeholder 2">
            <a:extLst>
              <a:ext uri="{FF2B5EF4-FFF2-40B4-BE49-F238E27FC236}">
                <a16:creationId xmlns:a16="http://schemas.microsoft.com/office/drawing/2014/main" id="{B992178C-7821-744C-5D3F-84616F67CA6D}"/>
              </a:ext>
            </a:extLst>
          </p:cNvPr>
          <p:cNvSpPr>
            <a:spLocks noGrp="1"/>
          </p:cNvSpPr>
          <p:nvPr>
            <p:ph idx="1"/>
          </p:nvPr>
        </p:nvSpPr>
        <p:spPr>
          <a:xfrm>
            <a:off x="1561514" y="946778"/>
            <a:ext cx="10269415" cy="4490385"/>
          </a:xfrm>
        </p:spPr>
        <p:txBody>
          <a:bodyPr>
            <a:noAutofit/>
          </a:bodyPr>
          <a:lstStyle/>
          <a:p>
            <a:pPr marL="0" indent="0">
              <a:buNone/>
            </a:pPr>
            <a:r>
              <a:rPr lang="en-US" sz="3100" dirty="0"/>
              <a:t>“</a:t>
            </a:r>
            <a:r>
              <a:rPr lang="en-US" sz="3100" baseline="30000" dirty="0"/>
              <a:t>21</a:t>
            </a:r>
            <a:r>
              <a:rPr lang="en-US" sz="3100" dirty="0"/>
              <a:t>…Add your burnt offerings to your other sacrifices, and eat the meat yourselves, </a:t>
            </a:r>
            <a:r>
              <a:rPr lang="en-US" sz="3100" baseline="30000" dirty="0"/>
              <a:t>22 </a:t>
            </a:r>
            <a:r>
              <a:rPr lang="en-US" sz="3100" dirty="0"/>
              <a:t>for when I brought your ancestors out of the land of Egypt, I did not speak with them or command them concerning burnt offering and sacrifice. </a:t>
            </a:r>
            <a:r>
              <a:rPr lang="en-US" sz="3100" baseline="30000" dirty="0"/>
              <a:t>23 </a:t>
            </a:r>
            <a:r>
              <a:rPr lang="en-US" sz="3100" dirty="0"/>
              <a:t>However, I did give them this command: </a:t>
            </a:r>
            <a:r>
              <a:rPr lang="en-US" sz="3100" b="1" dirty="0"/>
              <a:t>‘Obey me, and then I will be your God, and you will be my people. </a:t>
            </a:r>
            <a:r>
              <a:rPr lang="en-US" sz="3100" dirty="0"/>
              <a:t>Follow every way I command you so that it may go well with you.’ </a:t>
            </a:r>
            <a:r>
              <a:rPr lang="en-US" sz="3100" b="1" baseline="30000" dirty="0"/>
              <a:t>24 </a:t>
            </a:r>
            <a:r>
              <a:rPr lang="en-US" sz="3100" b="1" dirty="0"/>
              <a:t>Yet they didn’t listen or pay attention </a:t>
            </a:r>
            <a:r>
              <a:rPr lang="en-US" sz="3100" dirty="0"/>
              <a:t>but followed their own advice and their own stubborn, evil heart. </a:t>
            </a:r>
            <a:r>
              <a:rPr lang="en-US" sz="3100" b="1" dirty="0"/>
              <a:t>They went backward and not forward. </a:t>
            </a:r>
          </a:p>
        </p:txBody>
      </p:sp>
    </p:spTree>
    <p:extLst>
      <p:ext uri="{BB962C8B-B14F-4D97-AF65-F5344CB8AC3E}">
        <p14:creationId xmlns:p14="http://schemas.microsoft.com/office/powerpoint/2010/main" val="3722879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9C4CD-B570-1012-F9E8-B6B84A10460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161B154-538F-C7BC-11AA-66BD7789F3E2}"/>
              </a:ext>
            </a:extLst>
          </p:cNvPr>
          <p:cNvSpPr>
            <a:spLocks noGrp="1"/>
          </p:cNvSpPr>
          <p:nvPr>
            <p:ph idx="1"/>
          </p:nvPr>
        </p:nvSpPr>
        <p:spPr>
          <a:xfrm>
            <a:off x="2195317" y="1427648"/>
            <a:ext cx="8915400" cy="3777622"/>
          </a:xfrm>
        </p:spPr>
        <p:txBody>
          <a:bodyPr>
            <a:noAutofit/>
          </a:bodyPr>
          <a:lstStyle/>
          <a:p>
            <a:pPr marL="0" indent="0">
              <a:buNone/>
            </a:pPr>
            <a:r>
              <a:rPr lang="en-US" sz="3200" dirty="0"/>
              <a:t>‘When Jesus saw him lying there and knew he had been there a long time, He said to him, “Do you want to get well?” “Sir,” the man answered, “I have no one to put me into the pool when the water is stirred, but while I’m coming, someone goes down ahead of me.” “Get up,” Jesus told him, “pick up your mat and walk.” Instantly the man got well, picked up his mat, and started to walk.’ </a:t>
            </a:r>
            <a:r>
              <a:rPr lang="en-US" dirty="0"/>
              <a:t>vv. 6-9 CSB</a:t>
            </a:r>
          </a:p>
        </p:txBody>
      </p:sp>
      <p:sp>
        <p:nvSpPr>
          <p:cNvPr id="4" name="Title 1">
            <a:extLst>
              <a:ext uri="{FF2B5EF4-FFF2-40B4-BE49-F238E27FC236}">
                <a16:creationId xmlns:a16="http://schemas.microsoft.com/office/drawing/2014/main" id="{DF103F24-DAAF-D5EB-8439-EACD566D5339}"/>
              </a:ext>
            </a:extLst>
          </p:cNvPr>
          <p:cNvSpPr txBox="1">
            <a:spLocks/>
          </p:cNvSpPr>
          <p:nvPr/>
        </p:nvSpPr>
        <p:spPr>
          <a:xfrm>
            <a:off x="2427825" y="535710"/>
            <a:ext cx="8911687"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John 5: 6-9</a:t>
            </a:r>
          </a:p>
        </p:txBody>
      </p:sp>
      <p:sp>
        <p:nvSpPr>
          <p:cNvPr id="5" name="Title 1">
            <a:extLst>
              <a:ext uri="{FF2B5EF4-FFF2-40B4-BE49-F238E27FC236}">
                <a16:creationId xmlns:a16="http://schemas.microsoft.com/office/drawing/2014/main" id="{EDC31CB6-B59F-00F4-5C72-62CD332430AF}"/>
              </a:ext>
            </a:extLst>
          </p:cNvPr>
          <p:cNvSpPr txBox="1">
            <a:spLocks/>
          </p:cNvSpPr>
          <p:nvPr/>
        </p:nvSpPr>
        <p:spPr>
          <a:xfrm>
            <a:off x="2311571" y="447310"/>
            <a:ext cx="8911687"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dirty="0"/>
          </a:p>
        </p:txBody>
      </p:sp>
    </p:spTree>
    <p:extLst>
      <p:ext uri="{BB962C8B-B14F-4D97-AF65-F5344CB8AC3E}">
        <p14:creationId xmlns:p14="http://schemas.microsoft.com/office/powerpoint/2010/main" val="2468592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272EE-41D4-8BC2-B91F-E8EC8BB0B23D}"/>
              </a:ext>
            </a:extLst>
          </p:cNvPr>
          <p:cNvSpPr>
            <a:spLocks noGrp="1"/>
          </p:cNvSpPr>
          <p:nvPr>
            <p:ph type="title"/>
          </p:nvPr>
        </p:nvSpPr>
        <p:spPr/>
        <p:txBody>
          <a:bodyPr>
            <a:normAutofit/>
          </a:bodyPr>
          <a:lstStyle/>
          <a:p>
            <a:r>
              <a:rPr lang="en-US" dirty="0"/>
              <a:t>John 39-40</a:t>
            </a:r>
            <a:br>
              <a:rPr lang="en-US" dirty="0"/>
            </a:br>
            <a:r>
              <a:rPr lang="en-US" dirty="0"/>
              <a:t>The Jewish leaders missed it completely </a:t>
            </a:r>
          </a:p>
        </p:txBody>
      </p:sp>
      <p:sp>
        <p:nvSpPr>
          <p:cNvPr id="3" name="Content Placeholder 2">
            <a:extLst>
              <a:ext uri="{FF2B5EF4-FFF2-40B4-BE49-F238E27FC236}">
                <a16:creationId xmlns:a16="http://schemas.microsoft.com/office/drawing/2014/main" id="{68A47835-B331-E360-AC13-F694A409F9A9}"/>
              </a:ext>
            </a:extLst>
          </p:cNvPr>
          <p:cNvSpPr>
            <a:spLocks noGrp="1"/>
          </p:cNvSpPr>
          <p:nvPr>
            <p:ph idx="1"/>
          </p:nvPr>
        </p:nvSpPr>
        <p:spPr/>
        <p:txBody>
          <a:bodyPr>
            <a:normAutofit/>
          </a:bodyPr>
          <a:lstStyle/>
          <a:p>
            <a:pPr marL="0" indent="0">
              <a:buNone/>
            </a:pPr>
            <a:r>
              <a:rPr lang="en-US" sz="3200" i="1" dirty="0"/>
              <a:t>You pour over the Scriptures because you think you have eternal life in them, and yet they testify about Me. But you are not willing to come to Me so that you may have life.</a:t>
            </a:r>
            <a:r>
              <a:rPr lang="en-US" sz="3200" dirty="0"/>
              <a:t> </a:t>
            </a:r>
          </a:p>
        </p:txBody>
      </p:sp>
    </p:spTree>
    <p:extLst>
      <p:ext uri="{BB962C8B-B14F-4D97-AF65-F5344CB8AC3E}">
        <p14:creationId xmlns:p14="http://schemas.microsoft.com/office/powerpoint/2010/main" val="3734258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781AD-B763-2D13-596D-40099BE613C6}"/>
              </a:ext>
            </a:extLst>
          </p:cNvPr>
          <p:cNvSpPr>
            <a:spLocks noGrp="1"/>
          </p:cNvSpPr>
          <p:nvPr>
            <p:ph type="title"/>
          </p:nvPr>
        </p:nvSpPr>
        <p:spPr>
          <a:xfrm>
            <a:off x="1819202" y="569516"/>
            <a:ext cx="8911687" cy="754524"/>
          </a:xfrm>
        </p:spPr>
        <p:txBody>
          <a:bodyPr/>
          <a:lstStyle/>
          <a:p>
            <a:r>
              <a:rPr lang="en-US" dirty="0"/>
              <a:t>Conclusion: the Warning Still Stands</a:t>
            </a:r>
          </a:p>
        </p:txBody>
      </p:sp>
      <p:sp>
        <p:nvSpPr>
          <p:cNvPr id="3" name="Content Placeholder 2">
            <a:extLst>
              <a:ext uri="{FF2B5EF4-FFF2-40B4-BE49-F238E27FC236}">
                <a16:creationId xmlns:a16="http://schemas.microsoft.com/office/drawing/2014/main" id="{C27B3AEF-4590-1D1A-BAA8-4EFCA17DAE56}"/>
              </a:ext>
            </a:extLst>
          </p:cNvPr>
          <p:cNvSpPr>
            <a:spLocks noGrp="1"/>
          </p:cNvSpPr>
          <p:nvPr>
            <p:ph idx="1"/>
          </p:nvPr>
        </p:nvSpPr>
        <p:spPr>
          <a:xfrm>
            <a:off x="2705466" y="1737137"/>
            <a:ext cx="8915400" cy="3777622"/>
          </a:xfrm>
        </p:spPr>
        <p:txBody>
          <a:bodyPr/>
          <a:lstStyle/>
          <a:p>
            <a:pPr marL="0" indent="0">
              <a:buNone/>
            </a:pPr>
            <a:r>
              <a:rPr lang="en-US" sz="3200" dirty="0"/>
              <a:t>if we cling to our religious practices but ignore the Lord they point to, we’re no better off than they were.</a:t>
            </a:r>
          </a:p>
          <a:p>
            <a:pPr marL="0" indent="0">
              <a:buNone/>
            </a:pPr>
            <a:endParaRPr lang="en-US" dirty="0"/>
          </a:p>
        </p:txBody>
      </p:sp>
    </p:spTree>
    <p:extLst>
      <p:ext uri="{BB962C8B-B14F-4D97-AF65-F5344CB8AC3E}">
        <p14:creationId xmlns:p14="http://schemas.microsoft.com/office/powerpoint/2010/main" val="3379267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B1B71-4AB8-E927-6F0A-98F4CCACE5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0A1E7-ECDF-50C9-0148-1512678D0EA9}"/>
              </a:ext>
            </a:extLst>
          </p:cNvPr>
          <p:cNvSpPr>
            <a:spLocks noGrp="1"/>
          </p:cNvSpPr>
          <p:nvPr>
            <p:ph type="title"/>
          </p:nvPr>
        </p:nvSpPr>
        <p:spPr>
          <a:xfrm>
            <a:off x="1819202" y="569516"/>
            <a:ext cx="8911687" cy="754524"/>
          </a:xfrm>
        </p:spPr>
        <p:txBody>
          <a:bodyPr/>
          <a:lstStyle/>
          <a:p>
            <a:r>
              <a:rPr lang="en-US" dirty="0"/>
              <a:t>Conclusion: the Warning Still Stands</a:t>
            </a:r>
          </a:p>
        </p:txBody>
      </p:sp>
      <p:sp>
        <p:nvSpPr>
          <p:cNvPr id="3" name="Content Placeholder 2">
            <a:extLst>
              <a:ext uri="{FF2B5EF4-FFF2-40B4-BE49-F238E27FC236}">
                <a16:creationId xmlns:a16="http://schemas.microsoft.com/office/drawing/2014/main" id="{C18F75F4-6A8F-5E5D-05BD-3E386A19509B}"/>
              </a:ext>
            </a:extLst>
          </p:cNvPr>
          <p:cNvSpPr>
            <a:spLocks noGrp="1"/>
          </p:cNvSpPr>
          <p:nvPr>
            <p:ph idx="1"/>
          </p:nvPr>
        </p:nvSpPr>
        <p:spPr>
          <a:xfrm>
            <a:off x="2705466" y="1737137"/>
            <a:ext cx="8915400" cy="3777622"/>
          </a:xfrm>
        </p:spPr>
        <p:txBody>
          <a:bodyPr/>
          <a:lstStyle/>
          <a:p>
            <a:pPr marL="0" indent="0">
              <a:buNone/>
            </a:pPr>
            <a:r>
              <a:rPr lang="en-US" sz="3200" dirty="0"/>
              <a:t>If we cling to our religious practices but ignore the Lord they point to, we’re no better off than they were.</a:t>
            </a:r>
          </a:p>
          <a:p>
            <a:pPr marL="0" indent="0">
              <a:buNone/>
            </a:pPr>
            <a:r>
              <a:rPr lang="en-US" sz="3200" b="1" dirty="0"/>
              <a:t>So what do we do with </a:t>
            </a:r>
            <a:r>
              <a:rPr lang="en-US" sz="3200" b="1"/>
              <a:t>that warning? </a:t>
            </a:r>
            <a:br>
              <a:rPr lang="en-US" sz="3200" dirty="0"/>
            </a:br>
            <a:r>
              <a:rPr lang="en-US" sz="3200" dirty="0"/>
              <a:t>We turn back to God—He wants our hearts; </a:t>
            </a:r>
            <a:br>
              <a:rPr lang="en-US" sz="3200" dirty="0"/>
            </a:br>
            <a:r>
              <a:rPr lang="en-US" sz="3200" dirty="0"/>
              <a:t>He wants us to trust Him—the Savior—trust in Jesus.</a:t>
            </a:r>
          </a:p>
          <a:p>
            <a:pPr marL="0" indent="0">
              <a:buNone/>
            </a:pPr>
            <a:endParaRPr lang="en-US" sz="3200" dirty="0"/>
          </a:p>
          <a:p>
            <a:pPr marL="0" indent="0">
              <a:buNone/>
            </a:pPr>
            <a:endParaRPr lang="en-US" dirty="0"/>
          </a:p>
        </p:txBody>
      </p:sp>
    </p:spTree>
    <p:extLst>
      <p:ext uri="{BB962C8B-B14F-4D97-AF65-F5344CB8AC3E}">
        <p14:creationId xmlns:p14="http://schemas.microsoft.com/office/powerpoint/2010/main" val="39154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74459-1D22-A3CB-AD99-30FAD5D7BF8B}"/>
              </a:ext>
            </a:extLst>
          </p:cNvPr>
          <p:cNvSpPr>
            <a:spLocks noGrp="1"/>
          </p:cNvSpPr>
          <p:nvPr>
            <p:ph type="title"/>
          </p:nvPr>
        </p:nvSpPr>
        <p:spPr>
          <a:xfrm>
            <a:off x="1692166" y="519006"/>
            <a:ext cx="10222350" cy="1280890"/>
          </a:xfrm>
        </p:spPr>
        <p:txBody>
          <a:bodyPr>
            <a:noAutofit/>
          </a:bodyPr>
          <a:lstStyle/>
          <a:p>
            <a:r>
              <a:rPr lang="en-US" sz="5400" dirty="0"/>
              <a:t>Symbolism Without Substance</a:t>
            </a:r>
          </a:p>
        </p:txBody>
      </p:sp>
      <p:pic>
        <p:nvPicPr>
          <p:cNvPr id="11" name="Picture 10">
            <a:extLst>
              <a:ext uri="{FF2B5EF4-FFF2-40B4-BE49-F238E27FC236}">
                <a16:creationId xmlns:a16="http://schemas.microsoft.com/office/drawing/2014/main" id="{D96445C9-4C3F-B636-52B2-EA29E3C048F1}"/>
              </a:ext>
            </a:extLst>
          </p:cNvPr>
          <p:cNvPicPr>
            <a:picLocks noChangeAspect="1"/>
          </p:cNvPicPr>
          <p:nvPr/>
        </p:nvPicPr>
        <p:blipFill>
          <a:blip r:embed="rId3"/>
          <a:stretch>
            <a:fillRect/>
          </a:stretch>
        </p:blipFill>
        <p:spPr>
          <a:xfrm>
            <a:off x="7610446" y="4239596"/>
            <a:ext cx="3571048" cy="2185481"/>
          </a:xfrm>
          <a:prstGeom prst="rect">
            <a:avLst/>
          </a:prstGeom>
        </p:spPr>
      </p:pic>
      <p:sp>
        <p:nvSpPr>
          <p:cNvPr id="3" name="AutoShape 2" descr="Photo">
            <a:extLst>
              <a:ext uri="{FF2B5EF4-FFF2-40B4-BE49-F238E27FC236}">
                <a16:creationId xmlns:a16="http://schemas.microsoft.com/office/drawing/2014/main" id="{DBE1E2C8-39EE-0785-6AE7-276EC7BEE96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Photo">
            <a:extLst>
              <a:ext uri="{FF2B5EF4-FFF2-40B4-BE49-F238E27FC236}">
                <a16:creationId xmlns:a16="http://schemas.microsoft.com/office/drawing/2014/main" id="{817B8CEA-03E3-7BFF-D4C7-375E86FE14C2}"/>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6" name="Picture 12" descr="What it's like to visit Moscow tomb ...">
            <a:extLst>
              <a:ext uri="{FF2B5EF4-FFF2-40B4-BE49-F238E27FC236}">
                <a16:creationId xmlns:a16="http://schemas.microsoft.com/office/drawing/2014/main" id="{B7E5083C-69A0-6E35-AB14-51FBA9025A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9590" y="2183276"/>
            <a:ext cx="2611314" cy="179226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lenin mausoleum at moscow - lenin mausoleum stock pictures, royalty-free photos &amp; images">
            <a:extLst>
              <a:ext uri="{FF2B5EF4-FFF2-40B4-BE49-F238E27FC236}">
                <a16:creationId xmlns:a16="http://schemas.microsoft.com/office/drawing/2014/main" id="{7620692B-7DD3-DF5B-3346-2015F6CA5E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3736" y="2014648"/>
            <a:ext cx="5897138" cy="392178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 descr="LENIN'S MAUSOLEUM">
            <a:extLst>
              <a:ext uri="{FF2B5EF4-FFF2-40B4-BE49-F238E27FC236}">
                <a16:creationId xmlns:a16="http://schemas.microsoft.com/office/drawing/2014/main" id="{D460C7B5-434E-3B6D-2F84-BED9C86656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0446" y="1673638"/>
            <a:ext cx="3571048" cy="2322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2075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0180-3A9E-0ECE-EB76-28E62B5AA5BC}"/>
              </a:ext>
            </a:extLst>
          </p:cNvPr>
          <p:cNvSpPr>
            <a:spLocks noGrp="1"/>
          </p:cNvSpPr>
          <p:nvPr>
            <p:ph type="title"/>
          </p:nvPr>
        </p:nvSpPr>
        <p:spPr/>
        <p:txBody>
          <a:bodyPr/>
          <a:lstStyle/>
          <a:p>
            <a:r>
              <a:rPr lang="en-US" dirty="0"/>
              <a:t>Personal Reflection</a:t>
            </a:r>
          </a:p>
        </p:txBody>
      </p:sp>
      <p:sp>
        <p:nvSpPr>
          <p:cNvPr id="3" name="Content Placeholder 2">
            <a:extLst>
              <a:ext uri="{FF2B5EF4-FFF2-40B4-BE49-F238E27FC236}">
                <a16:creationId xmlns:a16="http://schemas.microsoft.com/office/drawing/2014/main" id="{202A0C1C-ED20-FF3C-B944-BF2C87893ADF}"/>
              </a:ext>
            </a:extLst>
          </p:cNvPr>
          <p:cNvSpPr>
            <a:spLocks noGrp="1"/>
          </p:cNvSpPr>
          <p:nvPr>
            <p:ph idx="1"/>
          </p:nvPr>
        </p:nvSpPr>
        <p:spPr>
          <a:xfrm>
            <a:off x="2589212" y="1406769"/>
            <a:ext cx="8915400" cy="4504453"/>
          </a:xfrm>
        </p:spPr>
        <p:txBody>
          <a:bodyPr/>
          <a:lstStyle/>
          <a:p>
            <a:r>
              <a:rPr lang="en-US" sz="2800" dirty="0"/>
              <a:t>What talismans have we built? What are we clinging to for spiritual security that isn’t Christ Himself?</a:t>
            </a:r>
          </a:p>
          <a:p>
            <a:endParaRPr lang="en-US" dirty="0"/>
          </a:p>
        </p:txBody>
      </p:sp>
    </p:spTree>
    <p:extLst>
      <p:ext uri="{BB962C8B-B14F-4D97-AF65-F5344CB8AC3E}">
        <p14:creationId xmlns:p14="http://schemas.microsoft.com/office/powerpoint/2010/main" val="1900851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9C843-C534-ECD2-D4B5-B227A61A34E3}"/>
              </a:ext>
            </a:extLst>
          </p:cNvPr>
          <p:cNvSpPr>
            <a:spLocks noGrp="1"/>
          </p:cNvSpPr>
          <p:nvPr>
            <p:ph type="title"/>
          </p:nvPr>
        </p:nvSpPr>
        <p:spPr>
          <a:xfrm>
            <a:off x="2592925" y="624109"/>
            <a:ext cx="8911687" cy="1232825"/>
          </a:xfrm>
        </p:spPr>
        <p:txBody>
          <a:bodyPr>
            <a:normAutofit/>
          </a:bodyPr>
          <a:lstStyle/>
          <a:p>
            <a:r>
              <a:rPr lang="en-US" dirty="0"/>
              <a:t>Personal Application </a:t>
            </a:r>
            <a:br>
              <a:rPr lang="en-US" dirty="0"/>
            </a:br>
            <a:r>
              <a:rPr lang="en-US" dirty="0"/>
              <a:t>Bring it home… </a:t>
            </a:r>
          </a:p>
        </p:txBody>
      </p:sp>
      <p:sp>
        <p:nvSpPr>
          <p:cNvPr id="3" name="Content Placeholder 2">
            <a:extLst>
              <a:ext uri="{FF2B5EF4-FFF2-40B4-BE49-F238E27FC236}">
                <a16:creationId xmlns:a16="http://schemas.microsoft.com/office/drawing/2014/main" id="{E0E008CE-B26D-13E2-20F6-0B5FB90E4383}"/>
              </a:ext>
            </a:extLst>
          </p:cNvPr>
          <p:cNvSpPr>
            <a:spLocks noGrp="1"/>
          </p:cNvSpPr>
          <p:nvPr>
            <p:ph idx="1"/>
          </p:nvPr>
        </p:nvSpPr>
        <p:spPr>
          <a:xfrm>
            <a:off x="2589212" y="2264898"/>
            <a:ext cx="8915400" cy="3646324"/>
          </a:xfrm>
        </p:spPr>
        <p:txBody>
          <a:bodyPr>
            <a:normAutofit/>
          </a:bodyPr>
          <a:lstStyle/>
          <a:p>
            <a:r>
              <a:rPr lang="en-US" sz="3600" i="1" dirty="0"/>
              <a:t>2 Kings 17:41</a:t>
            </a:r>
            <a:br>
              <a:rPr lang="en-US" sz="3600" i="1" dirty="0"/>
            </a:br>
            <a:r>
              <a:rPr lang="en-US" sz="3600" i="1" dirty="0"/>
              <a:t>They feared the Lord but also worshiped their own gods.</a:t>
            </a:r>
          </a:p>
          <a:p>
            <a:endParaRPr lang="en-US" sz="3600" dirty="0"/>
          </a:p>
        </p:txBody>
      </p:sp>
    </p:spTree>
    <p:extLst>
      <p:ext uri="{BB962C8B-B14F-4D97-AF65-F5344CB8AC3E}">
        <p14:creationId xmlns:p14="http://schemas.microsoft.com/office/powerpoint/2010/main" val="3760916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1766C-A8FD-D66A-E170-D4C1229D75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CBC4AA-D418-8E1D-C3DF-01FCDAA95BA4}"/>
              </a:ext>
            </a:extLst>
          </p:cNvPr>
          <p:cNvSpPr>
            <a:spLocks noGrp="1"/>
          </p:cNvSpPr>
          <p:nvPr>
            <p:ph type="title"/>
          </p:nvPr>
        </p:nvSpPr>
        <p:spPr>
          <a:xfrm>
            <a:off x="2592925" y="624109"/>
            <a:ext cx="8911687" cy="1232825"/>
          </a:xfrm>
        </p:spPr>
        <p:txBody>
          <a:bodyPr>
            <a:normAutofit/>
          </a:bodyPr>
          <a:lstStyle/>
          <a:p>
            <a:r>
              <a:rPr lang="en-US" dirty="0"/>
              <a:t>Personal Application </a:t>
            </a:r>
            <a:br>
              <a:rPr lang="en-US" dirty="0"/>
            </a:br>
            <a:r>
              <a:rPr lang="en-US" dirty="0"/>
              <a:t>Bring it home… </a:t>
            </a:r>
          </a:p>
        </p:txBody>
      </p:sp>
      <p:sp>
        <p:nvSpPr>
          <p:cNvPr id="3" name="Content Placeholder 2">
            <a:extLst>
              <a:ext uri="{FF2B5EF4-FFF2-40B4-BE49-F238E27FC236}">
                <a16:creationId xmlns:a16="http://schemas.microsoft.com/office/drawing/2014/main" id="{6605872B-4FBE-9563-EB95-16F5175827DA}"/>
              </a:ext>
            </a:extLst>
          </p:cNvPr>
          <p:cNvSpPr>
            <a:spLocks noGrp="1"/>
          </p:cNvSpPr>
          <p:nvPr>
            <p:ph idx="1"/>
          </p:nvPr>
        </p:nvSpPr>
        <p:spPr>
          <a:xfrm>
            <a:off x="2589212" y="1856934"/>
            <a:ext cx="8915400" cy="3646324"/>
          </a:xfrm>
        </p:spPr>
        <p:txBody>
          <a:bodyPr>
            <a:normAutofit/>
          </a:bodyPr>
          <a:lstStyle/>
          <a:p>
            <a:endParaRPr lang="en-US" sz="3200" dirty="0"/>
          </a:p>
          <a:p>
            <a:r>
              <a:rPr lang="en-US" sz="3200" dirty="0"/>
              <a:t>What needs to be torn down in my life?</a:t>
            </a:r>
          </a:p>
          <a:p>
            <a:r>
              <a:rPr lang="en-US" sz="3200" dirty="0"/>
              <a:t>What does God want to plant instead?</a:t>
            </a:r>
          </a:p>
          <a:p>
            <a:r>
              <a:rPr lang="en-US" sz="3200" dirty="0"/>
              <a:t>Am I really trusting Jesus — or just the things around Him?</a:t>
            </a:r>
          </a:p>
          <a:p>
            <a:endParaRPr lang="en-US" sz="3600" dirty="0"/>
          </a:p>
        </p:txBody>
      </p:sp>
    </p:spTree>
    <p:extLst>
      <p:ext uri="{BB962C8B-B14F-4D97-AF65-F5344CB8AC3E}">
        <p14:creationId xmlns:p14="http://schemas.microsoft.com/office/powerpoint/2010/main" val="502667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5565D-D499-BBB7-7D70-240DFFFE11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BEB48FD-D089-18D0-2A5C-007E734DF0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86467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2B48C-377C-CE1C-F1DA-5A5C4978E3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B0AD1-F257-62CC-BFE3-96FECE5EEFD7}"/>
              </a:ext>
            </a:extLst>
          </p:cNvPr>
          <p:cNvSpPr>
            <a:spLocks noGrp="1"/>
          </p:cNvSpPr>
          <p:nvPr>
            <p:ph type="title"/>
          </p:nvPr>
        </p:nvSpPr>
        <p:spPr>
          <a:xfrm>
            <a:off x="1692166" y="519006"/>
            <a:ext cx="10222350" cy="1280890"/>
          </a:xfrm>
        </p:spPr>
        <p:txBody>
          <a:bodyPr>
            <a:noAutofit/>
          </a:bodyPr>
          <a:lstStyle/>
          <a:p>
            <a:r>
              <a:rPr lang="en-US" sz="5400" dirty="0"/>
              <a:t>Symbolism Without Substance</a:t>
            </a:r>
          </a:p>
        </p:txBody>
      </p:sp>
      <p:pic>
        <p:nvPicPr>
          <p:cNvPr id="2050" name="Picture 2" descr="ruins of colonial church ujarras, costa rica - old famous abandoned churches stock pictures, royalty-free photos &amp; images">
            <a:extLst>
              <a:ext uri="{FF2B5EF4-FFF2-40B4-BE49-F238E27FC236}">
                <a16:creationId xmlns:a16="http://schemas.microsoft.com/office/drawing/2014/main" id="{39DAECDA-2351-170E-6B9B-F889772007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561" y="1632642"/>
            <a:ext cx="6938569" cy="462571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the yellow hallway - old famous abandoned churches stock pictures, royalty-free photos &amp; images">
            <a:extLst>
              <a:ext uri="{FF2B5EF4-FFF2-40B4-BE49-F238E27FC236}">
                <a16:creationId xmlns:a16="http://schemas.microsoft.com/office/drawing/2014/main" id="{B0530B16-BB93-D333-02D8-F6F151383C6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68631" y="4201157"/>
            <a:ext cx="3832164" cy="251977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bandoned 30 million dollar mega church. This 150,000 square foot sanctuary  went way over budget leaving the congregation about 15 million dollars  short. After exhausting all resources it went foreclosure in 2013.">
            <a:extLst>
              <a:ext uri="{FF2B5EF4-FFF2-40B4-BE49-F238E27FC236}">
                <a16:creationId xmlns:a16="http://schemas.microsoft.com/office/drawing/2014/main" id="{C346CA92-53F0-DAC8-AEE1-119B528C0C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5899" y="1389335"/>
            <a:ext cx="2113935" cy="2639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765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3885-5B0A-C014-8982-2A44F54C8665}"/>
              </a:ext>
            </a:extLst>
          </p:cNvPr>
          <p:cNvSpPr>
            <a:spLocks noGrp="1"/>
          </p:cNvSpPr>
          <p:nvPr>
            <p:ph type="title"/>
          </p:nvPr>
        </p:nvSpPr>
        <p:spPr/>
        <p:txBody>
          <a:bodyPr>
            <a:normAutofit/>
          </a:bodyPr>
          <a:lstStyle/>
          <a:p>
            <a:pPr algn="ctr"/>
            <a:r>
              <a:rPr lang="en-US" sz="6000" dirty="0"/>
              <a:t>The Temple </a:t>
            </a:r>
          </a:p>
        </p:txBody>
      </p:sp>
      <p:pic>
        <p:nvPicPr>
          <p:cNvPr id="5" name="Picture 4">
            <a:extLst>
              <a:ext uri="{FF2B5EF4-FFF2-40B4-BE49-F238E27FC236}">
                <a16:creationId xmlns:a16="http://schemas.microsoft.com/office/drawing/2014/main" id="{50CDA3C4-A223-6D18-0DF6-BC9F6359E59A}"/>
              </a:ext>
            </a:extLst>
          </p:cNvPr>
          <p:cNvPicPr>
            <a:picLocks noChangeAspect="1"/>
          </p:cNvPicPr>
          <p:nvPr/>
        </p:nvPicPr>
        <p:blipFill>
          <a:blip r:embed="rId2"/>
          <a:stretch>
            <a:fillRect/>
          </a:stretch>
        </p:blipFill>
        <p:spPr>
          <a:xfrm>
            <a:off x="7042835" y="2269065"/>
            <a:ext cx="3422957" cy="3422957"/>
          </a:xfrm>
          <a:prstGeom prst="rect">
            <a:avLst/>
          </a:prstGeom>
        </p:spPr>
      </p:pic>
      <p:pic>
        <p:nvPicPr>
          <p:cNvPr id="8" name="Content Placeholder 7">
            <a:extLst>
              <a:ext uri="{FF2B5EF4-FFF2-40B4-BE49-F238E27FC236}">
                <a16:creationId xmlns:a16="http://schemas.microsoft.com/office/drawing/2014/main" id="{0231F9CF-9FD9-F214-AC2F-C207396D92F5}"/>
              </a:ext>
            </a:extLst>
          </p:cNvPr>
          <p:cNvPicPr>
            <a:picLocks noGrp="1" noChangeAspect="1"/>
          </p:cNvPicPr>
          <p:nvPr>
            <p:ph idx="1"/>
          </p:nvPr>
        </p:nvPicPr>
        <p:blipFill>
          <a:blip r:embed="rId3"/>
          <a:stretch>
            <a:fillRect/>
          </a:stretch>
        </p:blipFill>
        <p:spPr>
          <a:xfrm>
            <a:off x="2399972" y="2429190"/>
            <a:ext cx="3960241" cy="3102708"/>
          </a:xfrm>
        </p:spPr>
      </p:pic>
    </p:spTree>
    <p:extLst>
      <p:ext uri="{BB962C8B-B14F-4D97-AF65-F5344CB8AC3E}">
        <p14:creationId xmlns:p14="http://schemas.microsoft.com/office/powerpoint/2010/main" val="9336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42777-ED0F-94E1-EEFE-D5D151A89DDF}"/>
              </a:ext>
            </a:extLst>
          </p:cNvPr>
          <p:cNvSpPr>
            <a:spLocks noGrp="1"/>
          </p:cNvSpPr>
          <p:nvPr>
            <p:ph type="title"/>
          </p:nvPr>
        </p:nvSpPr>
        <p:spPr>
          <a:xfrm>
            <a:off x="1894339" y="595975"/>
            <a:ext cx="8911687" cy="1280890"/>
          </a:xfrm>
        </p:spPr>
        <p:txBody>
          <a:bodyPr/>
          <a:lstStyle/>
          <a:p>
            <a:r>
              <a:rPr lang="en-US" dirty="0"/>
              <a:t>Jeremiah 1:5,10</a:t>
            </a:r>
          </a:p>
        </p:txBody>
      </p:sp>
      <p:sp>
        <p:nvSpPr>
          <p:cNvPr id="3" name="Content Placeholder 2">
            <a:extLst>
              <a:ext uri="{FF2B5EF4-FFF2-40B4-BE49-F238E27FC236}">
                <a16:creationId xmlns:a16="http://schemas.microsoft.com/office/drawing/2014/main" id="{590EFB6E-4536-8A73-C3C0-7E005829CDDB}"/>
              </a:ext>
            </a:extLst>
          </p:cNvPr>
          <p:cNvSpPr>
            <a:spLocks noGrp="1"/>
          </p:cNvSpPr>
          <p:nvPr>
            <p:ph idx="1"/>
          </p:nvPr>
        </p:nvSpPr>
        <p:spPr>
          <a:xfrm>
            <a:off x="1195753" y="1739705"/>
            <a:ext cx="10308858" cy="3777622"/>
          </a:xfrm>
        </p:spPr>
        <p:txBody>
          <a:bodyPr>
            <a:noAutofit/>
          </a:bodyPr>
          <a:lstStyle/>
          <a:p>
            <a:r>
              <a:rPr lang="en-US" sz="4000" dirty="0"/>
              <a:t>“I chose you before I formed you in the womb; I set you apart before you were born. I appointed you a prophet to the nations… See, I have appointed you today over nations and kingdoms to uproot and tear down, to destroy and demolish, to build and plant.” </a:t>
            </a:r>
          </a:p>
        </p:txBody>
      </p:sp>
    </p:spTree>
    <p:extLst>
      <p:ext uri="{BB962C8B-B14F-4D97-AF65-F5344CB8AC3E}">
        <p14:creationId xmlns:p14="http://schemas.microsoft.com/office/powerpoint/2010/main" val="1641771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9EC08-33B3-7586-561D-5C9422ACF581}"/>
              </a:ext>
            </a:extLst>
          </p:cNvPr>
          <p:cNvSpPr>
            <a:spLocks noGrp="1"/>
          </p:cNvSpPr>
          <p:nvPr>
            <p:ph type="title"/>
          </p:nvPr>
        </p:nvSpPr>
        <p:spPr>
          <a:xfrm>
            <a:off x="1819202" y="386861"/>
            <a:ext cx="8911687" cy="1280890"/>
          </a:xfrm>
        </p:spPr>
        <p:txBody>
          <a:bodyPr/>
          <a:lstStyle/>
          <a:p>
            <a:r>
              <a:rPr lang="en-US" dirty="0"/>
              <a:t>God’s promise of a New Covenant</a:t>
            </a:r>
            <a:br>
              <a:rPr lang="en-US" dirty="0"/>
            </a:br>
            <a:r>
              <a:rPr lang="en-US" dirty="0"/>
              <a:t>Jeremiah 31:33-24</a:t>
            </a:r>
          </a:p>
        </p:txBody>
      </p:sp>
      <p:sp>
        <p:nvSpPr>
          <p:cNvPr id="3" name="Content Placeholder 2">
            <a:extLst>
              <a:ext uri="{FF2B5EF4-FFF2-40B4-BE49-F238E27FC236}">
                <a16:creationId xmlns:a16="http://schemas.microsoft.com/office/drawing/2014/main" id="{DF9A037C-C003-FDD8-F29C-0B9DC95FE186}"/>
              </a:ext>
            </a:extLst>
          </p:cNvPr>
          <p:cNvSpPr>
            <a:spLocks noGrp="1"/>
          </p:cNvSpPr>
          <p:nvPr>
            <p:ph idx="1"/>
          </p:nvPr>
        </p:nvSpPr>
        <p:spPr>
          <a:xfrm>
            <a:off x="1111348" y="1810043"/>
            <a:ext cx="10618347" cy="4450080"/>
          </a:xfrm>
        </p:spPr>
        <p:txBody>
          <a:bodyPr>
            <a:noAutofit/>
          </a:bodyPr>
          <a:lstStyle/>
          <a:p>
            <a:pPr marL="0" indent="0">
              <a:buNone/>
            </a:pPr>
            <a:r>
              <a:rPr lang="en-US" sz="3200" dirty="0"/>
              <a:t>“This is the covenant I will make with the house of Israel after those days”—the Lord’s declaration. “I will put my teaching within them and write it on their hearts. I will be their God, and they will be my people. No longer will one teach his neighbor or his brother, saying, ‘Know the Lord,’ for they will all know me, from the least to the greatest of them”—this is the Lord’s declaration. “For I will forgive their iniquity and never again remember their sin.” </a:t>
            </a:r>
          </a:p>
        </p:txBody>
      </p:sp>
    </p:spTree>
    <p:extLst>
      <p:ext uri="{BB962C8B-B14F-4D97-AF65-F5344CB8AC3E}">
        <p14:creationId xmlns:p14="http://schemas.microsoft.com/office/powerpoint/2010/main" val="2537846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E819A-68CE-ABD4-E872-1F8513B4BA7C}"/>
              </a:ext>
            </a:extLst>
          </p:cNvPr>
          <p:cNvSpPr>
            <a:spLocks noGrp="1"/>
          </p:cNvSpPr>
          <p:nvPr>
            <p:ph type="title"/>
          </p:nvPr>
        </p:nvSpPr>
        <p:spPr/>
        <p:txBody>
          <a:bodyPr/>
          <a:lstStyle/>
          <a:p>
            <a:r>
              <a:rPr lang="en-US" dirty="0"/>
              <a:t>Reading Jeremiah: Two Threads to Watch For</a:t>
            </a:r>
          </a:p>
        </p:txBody>
      </p:sp>
      <p:sp>
        <p:nvSpPr>
          <p:cNvPr id="3" name="Content Placeholder 2">
            <a:extLst>
              <a:ext uri="{FF2B5EF4-FFF2-40B4-BE49-F238E27FC236}">
                <a16:creationId xmlns:a16="http://schemas.microsoft.com/office/drawing/2014/main" id="{6A2950E3-2734-76EB-A446-72177AEEC0BD}"/>
              </a:ext>
            </a:extLst>
          </p:cNvPr>
          <p:cNvSpPr>
            <a:spLocks noGrp="1"/>
          </p:cNvSpPr>
          <p:nvPr>
            <p:ph idx="1"/>
          </p:nvPr>
        </p:nvSpPr>
        <p:spPr>
          <a:xfrm>
            <a:off x="2589212" y="1905000"/>
            <a:ext cx="8915400" cy="3777622"/>
          </a:xfrm>
        </p:spPr>
        <p:txBody>
          <a:bodyPr>
            <a:normAutofit fontScale="85000" lnSpcReduction="20000"/>
          </a:bodyPr>
          <a:lstStyle/>
          <a:p>
            <a:endParaRPr lang="en-US" dirty="0"/>
          </a:p>
          <a:p>
            <a:r>
              <a:rPr lang="en-US" sz="4000" b="1" dirty="0"/>
              <a:t>Jeremiah’s heavy calling:</a:t>
            </a:r>
            <a:r>
              <a:rPr lang="en-US" sz="4000" dirty="0"/>
              <a:t> He spoke God’s hard truth to a stubborn people.</a:t>
            </a:r>
          </a:p>
          <a:p>
            <a:r>
              <a:rPr lang="en-US" sz="4000" b="1" dirty="0"/>
              <a:t>God’s greater promise:</a:t>
            </a:r>
            <a:r>
              <a:rPr lang="en-US" sz="4000" dirty="0"/>
              <a:t> The hope of a New Covenant that points us to Jesus.</a:t>
            </a:r>
          </a:p>
          <a:p>
            <a:pPr marL="0" indent="0">
              <a:buNone/>
            </a:pPr>
            <a:endParaRPr lang="en-US" sz="4000" dirty="0"/>
          </a:p>
          <a:p>
            <a:r>
              <a:rPr lang="en-US" sz="4000" b="1" dirty="0"/>
              <a:t>Key takeaway:</a:t>
            </a:r>
            <a:r>
              <a:rPr lang="en-US" sz="4000" dirty="0"/>
              <a:t> God judges sin, yet He always holds out hope.</a:t>
            </a:r>
          </a:p>
          <a:p>
            <a:endParaRPr lang="en-US" dirty="0"/>
          </a:p>
        </p:txBody>
      </p:sp>
    </p:spTree>
    <p:extLst>
      <p:ext uri="{BB962C8B-B14F-4D97-AF65-F5344CB8AC3E}">
        <p14:creationId xmlns:p14="http://schemas.microsoft.com/office/powerpoint/2010/main" val="3515627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11CC7-B2E6-EB7F-0C92-60CC0D42D06F}"/>
              </a:ext>
            </a:extLst>
          </p:cNvPr>
          <p:cNvSpPr>
            <a:spLocks noGrp="1"/>
          </p:cNvSpPr>
          <p:nvPr>
            <p:ph type="title"/>
          </p:nvPr>
        </p:nvSpPr>
        <p:spPr/>
        <p:txBody>
          <a:bodyPr/>
          <a:lstStyle/>
          <a:p>
            <a:r>
              <a:rPr lang="en-US" dirty="0"/>
              <a:t>Jeremiah Reveals God’s Heart</a:t>
            </a:r>
          </a:p>
        </p:txBody>
      </p:sp>
      <p:sp>
        <p:nvSpPr>
          <p:cNvPr id="3" name="Content Placeholder 2">
            <a:extLst>
              <a:ext uri="{FF2B5EF4-FFF2-40B4-BE49-F238E27FC236}">
                <a16:creationId xmlns:a16="http://schemas.microsoft.com/office/drawing/2014/main" id="{1BB2FF62-F106-9973-B47C-A73A80D20B33}"/>
              </a:ext>
            </a:extLst>
          </p:cNvPr>
          <p:cNvSpPr>
            <a:spLocks noGrp="1"/>
          </p:cNvSpPr>
          <p:nvPr>
            <p:ph idx="1"/>
          </p:nvPr>
        </p:nvSpPr>
        <p:spPr>
          <a:xfrm>
            <a:off x="2592925" y="1540189"/>
            <a:ext cx="8915400" cy="3777622"/>
          </a:xfrm>
        </p:spPr>
        <p:txBody>
          <a:bodyPr>
            <a:normAutofit fontScale="77500" lnSpcReduction="20000"/>
          </a:bodyPr>
          <a:lstStyle/>
          <a:p>
            <a:endParaRPr lang="en-US" sz="4000" dirty="0"/>
          </a:p>
          <a:p>
            <a:r>
              <a:rPr lang="en-US" sz="4000" b="1" dirty="0"/>
              <a:t>God grieves over sin</a:t>
            </a:r>
            <a:r>
              <a:rPr lang="en-US" sz="4000" dirty="0"/>
              <a:t> yet is </a:t>
            </a:r>
            <a:r>
              <a:rPr lang="en-US" sz="4000" b="1" dirty="0"/>
              <a:t>relentless in love</a:t>
            </a:r>
            <a:r>
              <a:rPr lang="en-US" sz="4000" dirty="0"/>
              <a:t>.</a:t>
            </a:r>
          </a:p>
          <a:p>
            <a:pPr marL="0" indent="0">
              <a:buNone/>
            </a:pPr>
            <a:endParaRPr lang="en-US" sz="4000" dirty="0"/>
          </a:p>
          <a:p>
            <a:r>
              <a:rPr lang="en-US" sz="4000" dirty="0"/>
              <a:t>Two questions to consider:</a:t>
            </a:r>
          </a:p>
          <a:p>
            <a:pPr lvl="1"/>
            <a:r>
              <a:rPr lang="en-US" sz="4000" i="1" dirty="0"/>
              <a:t>What needs to be torn down in my life?</a:t>
            </a:r>
            <a:endParaRPr lang="en-US" sz="4000" dirty="0"/>
          </a:p>
          <a:p>
            <a:pPr lvl="1"/>
            <a:r>
              <a:rPr lang="en-US" sz="4000" i="1" dirty="0"/>
              <a:t>What does God want to plant instead?</a:t>
            </a:r>
            <a:endParaRPr lang="en-US" sz="4000" dirty="0"/>
          </a:p>
          <a:p>
            <a:endParaRPr lang="en-US" dirty="0"/>
          </a:p>
        </p:txBody>
      </p:sp>
    </p:spTree>
    <p:extLst>
      <p:ext uri="{BB962C8B-B14F-4D97-AF65-F5344CB8AC3E}">
        <p14:creationId xmlns:p14="http://schemas.microsoft.com/office/powerpoint/2010/main" val="1988385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0F2FC-FD04-379E-B8EE-4C01F82072E0}"/>
              </a:ext>
            </a:extLst>
          </p:cNvPr>
          <p:cNvSpPr>
            <a:spLocks noGrp="1"/>
          </p:cNvSpPr>
          <p:nvPr>
            <p:ph type="title"/>
          </p:nvPr>
        </p:nvSpPr>
        <p:spPr>
          <a:xfrm>
            <a:off x="1888685" y="230215"/>
            <a:ext cx="8911687" cy="1280890"/>
          </a:xfrm>
        </p:spPr>
        <p:txBody>
          <a:bodyPr/>
          <a:lstStyle/>
          <a:p>
            <a:r>
              <a:rPr lang="en-US" dirty="0"/>
              <a:t>Jeremiah 7:1-8</a:t>
            </a:r>
          </a:p>
        </p:txBody>
      </p:sp>
      <p:sp>
        <p:nvSpPr>
          <p:cNvPr id="3" name="Content Placeholder 2">
            <a:extLst>
              <a:ext uri="{FF2B5EF4-FFF2-40B4-BE49-F238E27FC236}">
                <a16:creationId xmlns:a16="http://schemas.microsoft.com/office/drawing/2014/main" id="{19CF8CEE-A714-E837-BAC4-CF696CAA0C03}"/>
              </a:ext>
            </a:extLst>
          </p:cNvPr>
          <p:cNvSpPr>
            <a:spLocks noGrp="1"/>
          </p:cNvSpPr>
          <p:nvPr>
            <p:ph idx="1"/>
          </p:nvPr>
        </p:nvSpPr>
        <p:spPr>
          <a:xfrm>
            <a:off x="1589648" y="773723"/>
            <a:ext cx="10602351" cy="5275386"/>
          </a:xfrm>
        </p:spPr>
        <p:txBody>
          <a:bodyPr>
            <a:noAutofit/>
          </a:bodyPr>
          <a:lstStyle/>
          <a:p>
            <a:pPr marL="0" indent="0">
              <a:buNone/>
            </a:pPr>
            <a:r>
              <a:rPr lang="en-US" sz="2600" i="1" dirty="0"/>
              <a:t>“This is the word that came to Jeremiah from the Lord: ‘Stand in the gate of the house of the Lord and there call out this word: Hear the word of the Lord, all you people of Judah who enter through these gates to worship the Lord. This is what the Lord of Armies, the God of Israel, says: Correct your ways and your actions, and I will allow you to live in this place. Do not trust deceitful words, chanting, “This is the temple of the Lord, the temple of the Lord, the temple of the Lord.” Instead, if you really correct your ways and your actions, if you act justly toward one another, if you no longer oppress the resident alien, the fatherless, and the widow and no longer shed innocent blood in this place or follow other gods bringing harm on yourselves, I will allow you to live in this place, the land I gave to your ancestors long ago and forever.’</a:t>
            </a:r>
            <a:r>
              <a:rPr lang="en-US" sz="2600" baseline="30000" dirty="0"/>
              <a:t> </a:t>
            </a:r>
            <a:r>
              <a:rPr lang="en-US" sz="2600" i="1" baseline="30000" dirty="0"/>
              <a:t>8 </a:t>
            </a:r>
            <a:r>
              <a:rPr lang="en-US" sz="2600" i="1" dirty="0"/>
              <a:t>But look, you keep trusting in deceitful words that cannot help.” </a:t>
            </a:r>
            <a:endParaRPr lang="en-US" sz="2600" dirty="0"/>
          </a:p>
        </p:txBody>
      </p:sp>
    </p:spTree>
    <p:extLst>
      <p:ext uri="{BB962C8B-B14F-4D97-AF65-F5344CB8AC3E}">
        <p14:creationId xmlns:p14="http://schemas.microsoft.com/office/powerpoint/2010/main" val="87282843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Madison</Template>
  <TotalTime>576</TotalTime>
  <Words>1346</Words>
  <Application>Microsoft Macintosh PowerPoint</Application>
  <PresentationFormat>Widescreen</PresentationFormat>
  <Paragraphs>55</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Arial</vt:lpstr>
      <vt:lpstr>Century Gothic</vt:lpstr>
      <vt:lpstr>Wingdings 3</vt:lpstr>
      <vt:lpstr>Wisp</vt:lpstr>
      <vt:lpstr>Jeremiah</vt:lpstr>
      <vt:lpstr>Symbolism Without Substance</vt:lpstr>
      <vt:lpstr>Symbolism Without Substance</vt:lpstr>
      <vt:lpstr>The Temple </vt:lpstr>
      <vt:lpstr>Jeremiah 1:5,10</vt:lpstr>
      <vt:lpstr>God’s promise of a New Covenant Jeremiah 31:33-24</vt:lpstr>
      <vt:lpstr>Reading Jeremiah: Two Threads to Watch For</vt:lpstr>
      <vt:lpstr>Jeremiah Reveals God’s Heart</vt:lpstr>
      <vt:lpstr>Jeremiah 7:1-8</vt:lpstr>
      <vt:lpstr>Jeremiah 7:1-8</vt:lpstr>
      <vt:lpstr>Jeremiah 7:9-11</vt:lpstr>
      <vt:lpstr>The Warning of Jeremiah</vt:lpstr>
      <vt:lpstr>Jeremiah 7:12</vt:lpstr>
      <vt:lpstr>Jeremiah 7:16-17</vt:lpstr>
      <vt:lpstr>Jeremiah 7:20-34</vt:lpstr>
      <vt:lpstr>PowerPoint Presentation</vt:lpstr>
      <vt:lpstr>John 39-40 The Jewish leaders missed it completely </vt:lpstr>
      <vt:lpstr>Conclusion: the Warning Still Stands</vt:lpstr>
      <vt:lpstr>Conclusion: the Warning Still Stands</vt:lpstr>
      <vt:lpstr>Personal Reflection</vt:lpstr>
      <vt:lpstr>Personal Application  Bring it home… </vt:lpstr>
      <vt:lpstr>Personal Application  Bring it home…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Lewis</dc:creator>
  <cp:lastModifiedBy>Secretary</cp:lastModifiedBy>
  <cp:revision>4</cp:revision>
  <dcterms:created xsi:type="dcterms:W3CDTF">2025-03-20T15:48:19Z</dcterms:created>
  <dcterms:modified xsi:type="dcterms:W3CDTF">2025-08-03T12:03:32Z</dcterms:modified>
</cp:coreProperties>
</file>