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sldIdLst>
    <p:sldId id="394" r:id="rId4"/>
    <p:sldId id="400" r:id="rId5"/>
    <p:sldId id="401" r:id="rId6"/>
    <p:sldId id="402" r:id="rId7"/>
    <p:sldId id="403" r:id="rId8"/>
    <p:sldId id="404" r:id="rId9"/>
    <p:sldId id="405" r:id="rId10"/>
    <p:sldId id="406" r:id="rId11"/>
    <p:sldId id="407" r:id="rId12"/>
    <p:sldId id="408" r:id="rId13"/>
    <p:sldId id="409" r:id="rId14"/>
    <p:sldId id="410" r:id="rId15"/>
    <p:sldId id="413" r:id="rId16"/>
    <p:sldId id="411" r:id="rId17"/>
    <p:sldId id="412" r:id="rId18"/>
    <p:sldId id="395" r:id="rId19"/>
    <p:sldId id="414" r:id="rId20"/>
    <p:sldId id="398" r:id="rId21"/>
    <p:sldId id="396" r:id="rId22"/>
    <p:sldId id="415" r:id="rId23"/>
    <p:sldId id="397" r:id="rId24"/>
    <p:sldId id="416" r:id="rId25"/>
    <p:sldId id="399" r:id="rId26"/>
    <p:sldId id="417" r:id="rId27"/>
    <p:sldId id="418" r:id="rId28"/>
    <p:sldId id="419" r:id="rId29"/>
    <p:sldId id="426" r:id="rId30"/>
    <p:sldId id="420" r:id="rId31"/>
    <p:sldId id="421" r:id="rId32"/>
    <p:sldId id="422" r:id="rId33"/>
    <p:sldId id="423" r:id="rId34"/>
    <p:sldId id="424" r:id="rId35"/>
    <p:sldId id="425" r:id="rId36"/>
    <p:sldId id="427" r:id="rId37"/>
    <p:sldId id="42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8A8A"/>
    <a:srgbClr val="092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6405"/>
  </p:normalViewPr>
  <p:slideViewPr>
    <p:cSldViewPr snapToGrid="0">
      <p:cViewPr varScale="1">
        <p:scale>
          <a:sx n="109" d="100"/>
          <a:sy n="109"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281" y="123568"/>
            <a:ext cx="11924270" cy="6561437"/>
          </a:xfrm>
          <a:prstGeom prst="rect">
            <a:avLst/>
          </a:prstGeom>
        </p:spPr>
        <p:txBody>
          <a:bodyPr anchor="ctr" anchorCtr="0"/>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28366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459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62994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34081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9107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31434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80312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14702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040693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99893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90149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4055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56505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6560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3555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4479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74966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4457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628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19033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28377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2/25/24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1891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39" y="111211"/>
            <a:ext cx="11911912" cy="6623221"/>
          </a:xfrm>
          <a:prstGeom prst="rect">
            <a:avLst/>
          </a:prstGeom>
          <a:effectLst/>
        </p:spPr>
        <p:txBody>
          <a:bodyPr vert="horz" lIns="91440" tIns="45720" rIns="91440" bIns="45720" rtlCol="0" anchor="ctr" anchorCtr="1">
            <a:norm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B5680F6C-5F67-A8F5-218C-175F759383B6}"/>
              </a:ext>
            </a:extLst>
          </p:cNvPr>
          <p:cNvPicPr>
            <a:picLocks noChangeAspect="1"/>
          </p:cNvPicPr>
          <p:nvPr userDrawn="1"/>
        </p:nvPicPr>
        <p:blipFill>
          <a:blip r:embed="rId13"/>
          <a:stretch>
            <a:fillRect/>
          </a:stretch>
        </p:blipFill>
        <p:spPr>
          <a:xfrm>
            <a:off x="10877207" y="365125"/>
            <a:ext cx="953186" cy="986054"/>
          </a:xfrm>
          <a:prstGeom prst="rect">
            <a:avLst/>
          </a:prstGeom>
        </p:spPr>
      </p:pic>
    </p:spTree>
    <p:extLst>
      <p:ext uri="{BB962C8B-B14F-4D97-AF65-F5344CB8AC3E}">
        <p14:creationId xmlns:p14="http://schemas.microsoft.com/office/powerpoint/2010/main" val="2494954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600" i="1" kern="1200">
          <a:solidFill>
            <a:schemeClr val="tx1"/>
          </a:solidFill>
          <a:effectLst>
            <a:outerShdw blurRad="127000" dist="127000" dir="18900000" algn="tl" rotWithShape="0">
              <a:schemeClr val="bg1">
                <a:alpha val="20000"/>
              </a:scheme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127000" dist="127000" dir="18900000" algn="tl" rotWithShape="0">
              <a:prstClr val="black">
                <a:alpha val="2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127000" dist="127000" dir="18900000" algn="tl" rotWithShape="0">
              <a:prstClr val="black">
                <a:alpha val="20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127000" dist="127000" dir="18900000" algn="tl" rotWithShape="0">
              <a:prstClr val="black">
                <a:alpha val="20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40706919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6600" b="0" i="1" kern="1200">
          <a:solidFill>
            <a:schemeClr val="tx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1982800878"/>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6600" b="0" i="1" kern="1200">
          <a:solidFill>
            <a:schemeClr val="bg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Exodus 34:5–8</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80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400" b="1" dirty="0"/>
              <a:t>5 Key Aspects of God’s Character</a:t>
            </a:r>
            <a:br>
              <a:rPr lang="en-US" sz="5400" b="1" dirty="0"/>
            </a:br>
            <a:br>
              <a:rPr lang="en-US" sz="5400" b="1" dirty="0"/>
            </a:br>
            <a:r>
              <a:rPr lang="en-US" sz="5400" b="1" dirty="0"/>
              <a:t>1. God is merciful</a:t>
            </a:r>
            <a:br>
              <a:rPr lang="en-US" sz="5400" b="1" dirty="0"/>
            </a:br>
            <a:r>
              <a:rPr lang="en-US" sz="5400" b="1" dirty="0"/>
              <a:t>2. God is gracious</a:t>
            </a:r>
            <a:br>
              <a:rPr lang="en-US" sz="5400" b="1" dirty="0"/>
            </a:br>
            <a:r>
              <a:rPr lang="en-US" sz="5400" b="1" dirty="0"/>
              <a:t>3. God is patient (longsuffering)</a:t>
            </a:r>
            <a:br>
              <a:rPr lang="en-US" sz="5400" b="1" dirty="0"/>
            </a:br>
            <a:r>
              <a:rPr lang="en-US" sz="5400" b="1" dirty="0"/>
              <a:t>4. God is faithful</a:t>
            </a:r>
            <a:br>
              <a:rPr lang="en-US" sz="5400" b="1" dirty="0"/>
            </a:br>
            <a:r>
              <a:rPr lang="en-US" sz="5400" b="1" dirty="0"/>
              <a:t>5. God is righteous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400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fontScale="90000"/>
          </a:bodyPr>
          <a:lstStyle/>
          <a:p>
            <a:pPr algn="ctr"/>
            <a:r>
              <a:rPr lang="en-US" sz="5900" b="1" dirty="0"/>
              <a:t>1. God is merciful</a:t>
            </a:r>
            <a:br>
              <a:rPr lang="en-US" sz="5900" b="1" dirty="0"/>
            </a:br>
            <a:br>
              <a:rPr lang="en-US" sz="5900" b="1" dirty="0"/>
            </a:br>
            <a:r>
              <a:rPr lang="en-US" sz="6000" b="1" i="0" baseline="30000" dirty="0">
                <a:effectLst/>
                <a:latin typeface="+mn-lt"/>
              </a:rPr>
              <a:t>6 </a:t>
            </a:r>
            <a:r>
              <a:rPr lang="en-US" sz="6000" b="0" i="0" dirty="0">
                <a:effectLst/>
                <a:latin typeface="+mn-lt"/>
              </a:rPr>
              <a:t>The </a:t>
            </a:r>
            <a:r>
              <a:rPr lang="en-US" sz="6000" b="0" i="0" cap="small" dirty="0">
                <a:effectLst/>
                <a:latin typeface="+mn-lt"/>
              </a:rPr>
              <a:t>Lord</a:t>
            </a:r>
            <a:r>
              <a:rPr lang="en-US" sz="6000" b="0" i="0" dirty="0">
                <a:effectLst/>
                <a:latin typeface="+mn-lt"/>
              </a:rPr>
              <a:t> passed in front of him and proclaimed:</a:t>
            </a:r>
            <a:br>
              <a:rPr lang="en-US" sz="6000" b="0" i="0" dirty="0">
                <a:effectLst/>
                <a:latin typeface="+mn-lt"/>
              </a:rPr>
            </a:br>
            <a:br>
              <a:rPr lang="en-US" sz="6000" b="0" i="0" dirty="0">
                <a:effectLst/>
                <a:latin typeface="+mn-lt"/>
              </a:rPr>
            </a:br>
            <a:r>
              <a:rPr lang="en-US" sz="6000" i="0" dirty="0">
                <a:effectLst/>
                <a:latin typeface="+mn-lt"/>
              </a:rPr>
              <a:t>The </a:t>
            </a:r>
            <a:r>
              <a:rPr lang="en-US" sz="6000" i="0" cap="small" dirty="0">
                <a:effectLst/>
                <a:latin typeface="+mn-lt"/>
              </a:rPr>
              <a:t>Lord</a:t>
            </a:r>
            <a:r>
              <a:rPr lang="en-US" sz="6000" i="0" dirty="0">
                <a:effectLst/>
                <a:latin typeface="+mn-lt"/>
              </a:rPr>
              <a:t>—the </a:t>
            </a:r>
            <a:r>
              <a:rPr lang="en-US" sz="6000" i="0" cap="small" dirty="0">
                <a:effectLst/>
                <a:latin typeface="+mn-lt"/>
              </a:rPr>
              <a:t>Lord</a:t>
            </a:r>
            <a:r>
              <a:rPr lang="en-US" sz="6000" i="0" dirty="0">
                <a:effectLst/>
                <a:latin typeface="+mn-lt"/>
              </a:rPr>
              <a:t> </a:t>
            </a:r>
            <a:r>
              <a:rPr lang="en-US" sz="6000" b="0" i="0" dirty="0">
                <a:effectLst/>
                <a:latin typeface="+mn-lt"/>
              </a:rPr>
              <a:t>is a </a:t>
            </a:r>
            <a:r>
              <a:rPr lang="en-US" sz="6000" b="1" i="0" u="sng" dirty="0">
                <a:effectLst/>
                <a:latin typeface="+mn-lt"/>
              </a:rPr>
              <a:t>compassionate</a:t>
            </a:r>
            <a:r>
              <a:rPr lang="en-US" sz="6000" b="0" i="0" dirty="0">
                <a:effectLst/>
                <a:latin typeface="+mn-lt"/>
              </a:rPr>
              <a:t> and gracious God, slow to anger and abounding in faithful love and truth, </a:t>
            </a: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862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God’s mercy is the goodness of God applied to those in misery.</a:t>
            </a:r>
            <a:br>
              <a:rPr lang="en-US" sz="5900" b="1" dirty="0"/>
            </a:br>
            <a:br>
              <a:rPr lang="en-US" sz="5900" b="1" dirty="0"/>
            </a:br>
            <a:r>
              <a:rPr lang="en-US" sz="5900" b="1" dirty="0"/>
              <a:t>Goodness in action</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75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fontScale="90000"/>
          </a:bodyPr>
          <a:lstStyle/>
          <a:p>
            <a:pPr algn="ctr"/>
            <a:r>
              <a:rPr lang="en-US" sz="5900" b="1" dirty="0"/>
              <a:t>2. God is gracious</a:t>
            </a:r>
            <a:br>
              <a:rPr lang="en-US" sz="5900" b="1" dirty="0"/>
            </a:br>
            <a:br>
              <a:rPr lang="en-US" sz="5900" b="1" dirty="0"/>
            </a:br>
            <a:r>
              <a:rPr lang="en-US" sz="6000" b="1" i="0" baseline="30000" dirty="0">
                <a:effectLst/>
                <a:latin typeface="+mn-lt"/>
              </a:rPr>
              <a:t>6 </a:t>
            </a:r>
            <a:r>
              <a:rPr lang="en-US" sz="6000" b="0" i="0" dirty="0">
                <a:effectLst/>
                <a:latin typeface="+mn-lt"/>
              </a:rPr>
              <a:t>The </a:t>
            </a:r>
            <a:r>
              <a:rPr lang="en-US" sz="6000" b="0" i="0" cap="small" dirty="0">
                <a:effectLst/>
                <a:latin typeface="+mn-lt"/>
              </a:rPr>
              <a:t>Lord</a:t>
            </a:r>
            <a:r>
              <a:rPr lang="en-US" sz="6000" b="0" i="0" dirty="0">
                <a:effectLst/>
                <a:latin typeface="+mn-lt"/>
              </a:rPr>
              <a:t> passed in front of him and proclaimed:</a:t>
            </a:r>
            <a:br>
              <a:rPr lang="en-US" sz="6000" b="0" i="0" dirty="0">
                <a:effectLst/>
                <a:latin typeface="+mn-lt"/>
              </a:rPr>
            </a:br>
            <a:br>
              <a:rPr lang="en-US" sz="6000" b="0" i="0" dirty="0">
                <a:effectLst/>
                <a:latin typeface="+mn-lt"/>
              </a:rPr>
            </a:br>
            <a:r>
              <a:rPr lang="en-US" sz="6000" i="0" dirty="0">
                <a:effectLst/>
                <a:latin typeface="+mn-lt"/>
              </a:rPr>
              <a:t>The </a:t>
            </a:r>
            <a:r>
              <a:rPr lang="en-US" sz="6000" i="0" cap="small" dirty="0">
                <a:effectLst/>
                <a:latin typeface="+mn-lt"/>
              </a:rPr>
              <a:t>Lord</a:t>
            </a:r>
            <a:r>
              <a:rPr lang="en-US" sz="6000" i="0" dirty="0">
                <a:effectLst/>
                <a:latin typeface="+mn-lt"/>
              </a:rPr>
              <a:t>—the </a:t>
            </a:r>
            <a:r>
              <a:rPr lang="en-US" sz="6000" i="0" cap="small" dirty="0">
                <a:effectLst/>
                <a:latin typeface="+mn-lt"/>
              </a:rPr>
              <a:t>Lord</a:t>
            </a:r>
            <a:r>
              <a:rPr lang="en-US" sz="6000" i="0" dirty="0">
                <a:effectLst/>
                <a:latin typeface="+mn-lt"/>
              </a:rPr>
              <a:t> </a:t>
            </a:r>
            <a:r>
              <a:rPr lang="en-US" sz="6000" b="0" i="0" dirty="0">
                <a:effectLst/>
                <a:latin typeface="+mn-lt"/>
              </a:rPr>
              <a:t>is a </a:t>
            </a:r>
            <a:r>
              <a:rPr lang="en-US" sz="6000" i="0" dirty="0">
                <a:effectLst/>
                <a:latin typeface="+mn-lt"/>
              </a:rPr>
              <a:t>compassionate</a:t>
            </a:r>
            <a:r>
              <a:rPr lang="en-US" sz="6000" b="0" i="0" dirty="0">
                <a:effectLst/>
                <a:latin typeface="+mn-lt"/>
              </a:rPr>
              <a:t> and </a:t>
            </a:r>
            <a:r>
              <a:rPr lang="en-US" sz="6000" b="1" i="0" u="sng" dirty="0">
                <a:effectLst/>
                <a:latin typeface="+mn-lt"/>
              </a:rPr>
              <a:t>gracious</a:t>
            </a:r>
            <a:r>
              <a:rPr lang="en-US" sz="6000" b="0" i="0" dirty="0">
                <a:effectLst/>
                <a:latin typeface="+mn-lt"/>
              </a:rPr>
              <a:t> God, slow to anger and abounding in faithful love and truth, </a:t>
            </a: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971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400" b="1" dirty="0"/>
              <a:t>God’s grace is the goodness of God applied to those who only deserve evil.</a:t>
            </a:r>
            <a:br>
              <a:rPr lang="en-US" sz="5400" b="1" dirty="0"/>
            </a:br>
            <a:br>
              <a:rPr lang="en-US" sz="5400" b="1" dirty="0"/>
            </a:br>
            <a:r>
              <a:rPr lang="en-US" sz="5400" b="1" dirty="0"/>
              <a:t>Goodness in action</a:t>
            </a:r>
            <a:br>
              <a:rPr lang="en-US" sz="5400" b="1" dirty="0"/>
            </a:br>
            <a:br>
              <a:rPr lang="en-US" sz="5400" b="1" dirty="0"/>
            </a:br>
            <a:r>
              <a:rPr lang="en-US" sz="5400" b="1" dirty="0"/>
              <a:t>“unmerited favor”</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096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Grace and mercy are </a:t>
            </a:r>
            <a:r>
              <a:rPr lang="en-US" sz="5900" b="1" u="sng" dirty="0"/>
              <a:t>voluntary free expressions</a:t>
            </a:r>
            <a:r>
              <a:rPr lang="en-US" sz="5900" b="1" dirty="0"/>
              <a:t> of God’s goodness and love.</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0472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“What is shocking is not that God judges our sin; instead, it is that he chooses to display his grace!” </a:t>
            </a:r>
            <a:br>
              <a:rPr lang="en-US" sz="5900" b="1" dirty="0"/>
            </a:br>
            <a:br>
              <a:rPr lang="en-US" sz="5900" b="1" dirty="0"/>
            </a:br>
            <a:r>
              <a:rPr lang="en-US" sz="5900" b="1" dirty="0"/>
              <a:t>– Stephen </a:t>
            </a:r>
            <a:r>
              <a:rPr lang="en-US" sz="5900" b="1" dirty="0" err="1"/>
              <a:t>Wellum</a:t>
            </a: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986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fontScale="90000"/>
          </a:bodyPr>
          <a:lstStyle/>
          <a:p>
            <a:pPr algn="ctr"/>
            <a:r>
              <a:rPr lang="en-US" sz="5900" b="1" dirty="0"/>
              <a:t>3. God is patient (longsuffering)</a:t>
            </a:r>
            <a:br>
              <a:rPr lang="en-US" sz="5900" b="1" dirty="0"/>
            </a:br>
            <a:br>
              <a:rPr lang="en-US" sz="5900" b="1" dirty="0"/>
            </a:br>
            <a:r>
              <a:rPr lang="en-US" sz="6000" b="1" i="0" baseline="30000" dirty="0">
                <a:effectLst/>
                <a:latin typeface="+mn-lt"/>
              </a:rPr>
              <a:t>6 </a:t>
            </a:r>
            <a:r>
              <a:rPr lang="en-US" sz="6000" b="0" i="0" dirty="0">
                <a:effectLst/>
                <a:latin typeface="+mn-lt"/>
              </a:rPr>
              <a:t>The </a:t>
            </a:r>
            <a:r>
              <a:rPr lang="en-US" sz="6000" b="0" i="0" cap="small" dirty="0">
                <a:effectLst/>
                <a:latin typeface="+mn-lt"/>
              </a:rPr>
              <a:t>Lord</a:t>
            </a:r>
            <a:r>
              <a:rPr lang="en-US" sz="6000" b="0" i="0" dirty="0">
                <a:effectLst/>
                <a:latin typeface="+mn-lt"/>
              </a:rPr>
              <a:t> passed in front of him and proclaimed:</a:t>
            </a:r>
            <a:br>
              <a:rPr lang="en-US" sz="6000" b="0" i="0" dirty="0">
                <a:effectLst/>
                <a:latin typeface="+mn-lt"/>
              </a:rPr>
            </a:br>
            <a:br>
              <a:rPr lang="en-US" sz="6000" b="0" i="0" dirty="0">
                <a:effectLst/>
                <a:latin typeface="+mn-lt"/>
              </a:rPr>
            </a:br>
            <a:r>
              <a:rPr lang="en-US" sz="6000" i="0" dirty="0">
                <a:effectLst/>
                <a:latin typeface="+mn-lt"/>
              </a:rPr>
              <a:t>The </a:t>
            </a:r>
            <a:r>
              <a:rPr lang="en-US" sz="6000" i="0" cap="small" dirty="0">
                <a:effectLst/>
                <a:latin typeface="+mn-lt"/>
              </a:rPr>
              <a:t>Lord</a:t>
            </a:r>
            <a:r>
              <a:rPr lang="en-US" sz="6000" i="0" dirty="0">
                <a:effectLst/>
                <a:latin typeface="+mn-lt"/>
              </a:rPr>
              <a:t>—the </a:t>
            </a:r>
            <a:r>
              <a:rPr lang="en-US" sz="6000" i="0" cap="small" dirty="0">
                <a:effectLst/>
                <a:latin typeface="+mn-lt"/>
              </a:rPr>
              <a:t>Lord</a:t>
            </a:r>
            <a:r>
              <a:rPr lang="en-US" sz="6000" i="0" dirty="0">
                <a:effectLst/>
                <a:latin typeface="+mn-lt"/>
              </a:rPr>
              <a:t> </a:t>
            </a:r>
            <a:r>
              <a:rPr lang="en-US" sz="6000" b="0" i="0" dirty="0">
                <a:effectLst/>
                <a:latin typeface="+mn-lt"/>
              </a:rPr>
              <a:t>is a </a:t>
            </a:r>
            <a:r>
              <a:rPr lang="en-US" sz="6000" i="0" dirty="0">
                <a:effectLst/>
                <a:latin typeface="+mn-lt"/>
              </a:rPr>
              <a:t>compassionate</a:t>
            </a:r>
            <a:r>
              <a:rPr lang="en-US" sz="6000" b="0" i="0" dirty="0">
                <a:effectLst/>
                <a:latin typeface="+mn-lt"/>
              </a:rPr>
              <a:t> and </a:t>
            </a:r>
            <a:r>
              <a:rPr lang="en-US" sz="6000" i="0" dirty="0">
                <a:effectLst/>
                <a:latin typeface="+mn-lt"/>
              </a:rPr>
              <a:t>gracious</a:t>
            </a:r>
            <a:r>
              <a:rPr lang="en-US" sz="6000" b="0" i="0" dirty="0">
                <a:effectLst/>
                <a:latin typeface="+mn-lt"/>
              </a:rPr>
              <a:t> God, </a:t>
            </a:r>
            <a:r>
              <a:rPr lang="en-US" sz="6000" b="1" i="0" u="sng" dirty="0">
                <a:effectLst/>
                <a:latin typeface="+mn-lt"/>
              </a:rPr>
              <a:t>slow to anger</a:t>
            </a:r>
            <a:r>
              <a:rPr lang="en-US" sz="6000" b="0" i="0" dirty="0">
                <a:effectLst/>
                <a:latin typeface="+mn-lt"/>
              </a:rPr>
              <a:t> and abounding in faithful love and truth, </a:t>
            </a: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2184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“Smoke rose from his nostrils, and consuming fire came from his mouth; coals were set ablaze by it.”</a:t>
            </a:r>
            <a:br>
              <a:rPr lang="en-US" sz="5900" b="1" dirty="0"/>
            </a:br>
            <a:br>
              <a:rPr lang="en-US" sz="5900" b="1" dirty="0"/>
            </a:br>
            <a:r>
              <a:rPr lang="en-US" sz="5900" b="1" dirty="0"/>
              <a:t>Psalm 18:8</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870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400" b="1" dirty="0"/>
              <a:t>“Or do you despise the riches of his kindness, restraint, and patience, not recognizing that God’s kindness is intended to lead you to repentance?”</a:t>
            </a:r>
            <a:br>
              <a:rPr lang="en-US" sz="5400" b="1" dirty="0"/>
            </a:br>
            <a:br>
              <a:rPr lang="en-US" sz="5400" b="1" dirty="0"/>
            </a:br>
            <a:r>
              <a:rPr lang="en-US" sz="5400" b="1" dirty="0"/>
              <a:t>Romans 2:4</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109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A right understanding of God is required for right worship of God.</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697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fontScale="90000"/>
          </a:bodyPr>
          <a:lstStyle/>
          <a:p>
            <a:pPr algn="ctr"/>
            <a:r>
              <a:rPr lang="en-US" sz="5900" b="1" dirty="0"/>
              <a:t>4. God is faithful</a:t>
            </a:r>
            <a:br>
              <a:rPr lang="en-US" sz="5900" b="1" dirty="0"/>
            </a:br>
            <a:br>
              <a:rPr lang="en-US" sz="5900" b="1" dirty="0"/>
            </a:br>
            <a:r>
              <a:rPr lang="en-US" sz="6000" b="1" i="0" baseline="30000" dirty="0">
                <a:effectLst/>
                <a:latin typeface="+mn-lt"/>
              </a:rPr>
              <a:t>6 </a:t>
            </a:r>
            <a:r>
              <a:rPr lang="en-US" sz="6000" b="0" i="0" dirty="0">
                <a:effectLst/>
                <a:latin typeface="+mn-lt"/>
              </a:rPr>
              <a:t>The </a:t>
            </a:r>
            <a:r>
              <a:rPr lang="en-US" sz="6000" b="0" i="0" cap="small" dirty="0">
                <a:effectLst/>
                <a:latin typeface="+mn-lt"/>
              </a:rPr>
              <a:t>Lord</a:t>
            </a:r>
            <a:r>
              <a:rPr lang="en-US" sz="6000" b="0" i="0" dirty="0">
                <a:effectLst/>
                <a:latin typeface="+mn-lt"/>
              </a:rPr>
              <a:t> passed in front of him and proclaimed:</a:t>
            </a:r>
            <a:br>
              <a:rPr lang="en-US" sz="6000" b="0" i="0" dirty="0">
                <a:effectLst/>
                <a:latin typeface="+mn-lt"/>
              </a:rPr>
            </a:br>
            <a:br>
              <a:rPr lang="en-US" sz="6000" b="0" i="0" dirty="0">
                <a:effectLst/>
                <a:latin typeface="+mn-lt"/>
              </a:rPr>
            </a:br>
            <a:r>
              <a:rPr lang="en-US" sz="6000" i="0" dirty="0">
                <a:effectLst/>
                <a:latin typeface="+mn-lt"/>
              </a:rPr>
              <a:t>The </a:t>
            </a:r>
            <a:r>
              <a:rPr lang="en-US" sz="6000" i="0" cap="small" dirty="0">
                <a:effectLst/>
                <a:latin typeface="+mn-lt"/>
              </a:rPr>
              <a:t>Lord</a:t>
            </a:r>
            <a:r>
              <a:rPr lang="en-US" sz="6000" i="0" dirty="0">
                <a:effectLst/>
                <a:latin typeface="+mn-lt"/>
              </a:rPr>
              <a:t>—the </a:t>
            </a:r>
            <a:r>
              <a:rPr lang="en-US" sz="6000" i="0" cap="small" dirty="0">
                <a:effectLst/>
                <a:latin typeface="+mn-lt"/>
              </a:rPr>
              <a:t>Lord</a:t>
            </a:r>
            <a:r>
              <a:rPr lang="en-US" sz="6000" i="0" dirty="0">
                <a:effectLst/>
                <a:latin typeface="+mn-lt"/>
              </a:rPr>
              <a:t> </a:t>
            </a:r>
            <a:r>
              <a:rPr lang="en-US" sz="6000" b="0" i="0" dirty="0">
                <a:effectLst/>
                <a:latin typeface="+mn-lt"/>
              </a:rPr>
              <a:t>is a </a:t>
            </a:r>
            <a:r>
              <a:rPr lang="en-US" sz="6000" i="0" dirty="0">
                <a:effectLst/>
                <a:latin typeface="+mn-lt"/>
              </a:rPr>
              <a:t>compassionate</a:t>
            </a:r>
            <a:r>
              <a:rPr lang="en-US" sz="6000" b="0" i="0" dirty="0">
                <a:effectLst/>
                <a:latin typeface="+mn-lt"/>
              </a:rPr>
              <a:t> and </a:t>
            </a:r>
            <a:r>
              <a:rPr lang="en-US" sz="6000" i="0" dirty="0">
                <a:effectLst/>
                <a:latin typeface="+mn-lt"/>
              </a:rPr>
              <a:t>gracious</a:t>
            </a:r>
            <a:r>
              <a:rPr lang="en-US" sz="6000" b="0" i="0" dirty="0">
                <a:effectLst/>
                <a:latin typeface="+mn-lt"/>
              </a:rPr>
              <a:t> God, </a:t>
            </a:r>
            <a:r>
              <a:rPr lang="en-US" sz="6000" i="0" dirty="0">
                <a:effectLst/>
                <a:latin typeface="+mn-lt"/>
              </a:rPr>
              <a:t>slow to anger </a:t>
            </a:r>
            <a:r>
              <a:rPr lang="en-US" sz="6000" b="0" i="0" dirty="0">
                <a:effectLst/>
                <a:latin typeface="+mn-lt"/>
              </a:rPr>
              <a:t>and abounding in </a:t>
            </a:r>
            <a:r>
              <a:rPr lang="en-US" sz="6000" b="1" i="0" u="sng" dirty="0">
                <a:effectLst/>
                <a:latin typeface="+mn-lt"/>
              </a:rPr>
              <a:t>faithful love</a:t>
            </a:r>
            <a:r>
              <a:rPr lang="en-US" sz="6000" b="1" i="0" dirty="0">
                <a:effectLst/>
                <a:latin typeface="+mn-lt"/>
              </a:rPr>
              <a:t> </a:t>
            </a:r>
            <a:r>
              <a:rPr lang="en-US" sz="6000" b="0" i="0" dirty="0">
                <a:effectLst/>
                <a:latin typeface="+mn-lt"/>
              </a:rPr>
              <a:t>and truth, </a:t>
            </a: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50059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err="1"/>
              <a:t>Hesed</a:t>
            </a:r>
            <a:r>
              <a:rPr lang="en-US" sz="5900" b="1" dirty="0"/>
              <a:t> </a:t>
            </a:r>
            <a:br>
              <a:rPr lang="en-US" sz="5900" b="1" dirty="0"/>
            </a:br>
            <a:br>
              <a:rPr lang="en-US" sz="5900" b="1" dirty="0"/>
            </a:br>
            <a:r>
              <a:rPr lang="en-US" sz="5900" b="1" dirty="0"/>
              <a:t>Covenant faithfulness</a:t>
            </a:r>
            <a:br>
              <a:rPr lang="en-US" sz="5900" b="1" dirty="0"/>
            </a:br>
            <a:br>
              <a:rPr lang="en-US" sz="5900" b="1" dirty="0"/>
            </a:br>
            <a:r>
              <a:rPr lang="en-US" sz="6000" b="1" i="0" baseline="30000" dirty="0">
                <a:effectLst/>
                <a:latin typeface="+mn-lt"/>
              </a:rPr>
              <a:t>7 </a:t>
            </a:r>
            <a:r>
              <a:rPr lang="en-US" sz="6000" b="0" i="0" dirty="0">
                <a:effectLst/>
                <a:latin typeface="+mn-lt"/>
              </a:rPr>
              <a:t>maintaining faithful love to a thousand generations, forgiving iniquity, rebellion, and sin. </a:t>
            </a: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18060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fontScale="90000"/>
          </a:bodyPr>
          <a:lstStyle/>
          <a:p>
            <a:pPr algn="ctr"/>
            <a:r>
              <a:rPr lang="en-US" sz="5900" b="1" dirty="0"/>
              <a:t>5. God is righteous</a:t>
            </a:r>
            <a:br>
              <a:rPr lang="en-US" sz="5900" b="1" dirty="0"/>
            </a:br>
            <a:br>
              <a:rPr lang="en-US" sz="5900" b="1" dirty="0"/>
            </a:br>
            <a:r>
              <a:rPr lang="en-US" sz="6000" b="1" i="0" baseline="30000" dirty="0">
                <a:effectLst/>
                <a:latin typeface="+mn-lt"/>
              </a:rPr>
              <a:t>6 </a:t>
            </a:r>
            <a:r>
              <a:rPr lang="en-US" sz="6000" b="0" i="0" dirty="0">
                <a:effectLst/>
                <a:latin typeface="+mn-lt"/>
              </a:rPr>
              <a:t>The </a:t>
            </a:r>
            <a:r>
              <a:rPr lang="en-US" sz="6000" b="0" i="0" cap="small" dirty="0">
                <a:effectLst/>
                <a:latin typeface="+mn-lt"/>
              </a:rPr>
              <a:t>Lord</a:t>
            </a:r>
            <a:r>
              <a:rPr lang="en-US" sz="6000" b="0" i="0" dirty="0">
                <a:effectLst/>
                <a:latin typeface="+mn-lt"/>
              </a:rPr>
              <a:t> passed in front of him and proclaimed:</a:t>
            </a:r>
            <a:br>
              <a:rPr lang="en-US" sz="6000" b="0" i="0" dirty="0">
                <a:effectLst/>
                <a:latin typeface="+mn-lt"/>
              </a:rPr>
            </a:br>
            <a:br>
              <a:rPr lang="en-US" sz="6000" b="0" i="0" dirty="0">
                <a:effectLst/>
                <a:latin typeface="+mn-lt"/>
              </a:rPr>
            </a:br>
            <a:r>
              <a:rPr lang="en-US" sz="6000" i="0" dirty="0">
                <a:effectLst/>
                <a:latin typeface="+mn-lt"/>
              </a:rPr>
              <a:t>The </a:t>
            </a:r>
            <a:r>
              <a:rPr lang="en-US" sz="6000" i="0" cap="small" dirty="0">
                <a:effectLst/>
                <a:latin typeface="+mn-lt"/>
              </a:rPr>
              <a:t>Lord</a:t>
            </a:r>
            <a:r>
              <a:rPr lang="en-US" sz="6000" i="0" dirty="0">
                <a:effectLst/>
                <a:latin typeface="+mn-lt"/>
              </a:rPr>
              <a:t>—the </a:t>
            </a:r>
            <a:r>
              <a:rPr lang="en-US" sz="6000" i="0" cap="small" dirty="0">
                <a:effectLst/>
                <a:latin typeface="+mn-lt"/>
              </a:rPr>
              <a:t>Lord</a:t>
            </a:r>
            <a:r>
              <a:rPr lang="en-US" sz="6000" i="0" dirty="0">
                <a:effectLst/>
                <a:latin typeface="+mn-lt"/>
              </a:rPr>
              <a:t> </a:t>
            </a:r>
            <a:r>
              <a:rPr lang="en-US" sz="6000" b="0" i="0" dirty="0">
                <a:effectLst/>
                <a:latin typeface="+mn-lt"/>
              </a:rPr>
              <a:t>is a </a:t>
            </a:r>
            <a:r>
              <a:rPr lang="en-US" sz="6000" i="0" dirty="0">
                <a:effectLst/>
                <a:latin typeface="+mn-lt"/>
              </a:rPr>
              <a:t>compassionate</a:t>
            </a:r>
            <a:r>
              <a:rPr lang="en-US" sz="6000" b="0" i="0" dirty="0">
                <a:effectLst/>
                <a:latin typeface="+mn-lt"/>
              </a:rPr>
              <a:t> and </a:t>
            </a:r>
            <a:r>
              <a:rPr lang="en-US" sz="6000" i="0" dirty="0">
                <a:effectLst/>
                <a:latin typeface="+mn-lt"/>
              </a:rPr>
              <a:t>gracious</a:t>
            </a:r>
            <a:r>
              <a:rPr lang="en-US" sz="6000" b="0" i="0" dirty="0">
                <a:effectLst/>
                <a:latin typeface="+mn-lt"/>
              </a:rPr>
              <a:t> God, </a:t>
            </a:r>
            <a:r>
              <a:rPr lang="en-US" sz="6000" i="0" dirty="0">
                <a:effectLst/>
                <a:latin typeface="+mn-lt"/>
              </a:rPr>
              <a:t>slow to anger </a:t>
            </a:r>
            <a:r>
              <a:rPr lang="en-US" sz="6000" b="0" i="0" dirty="0">
                <a:effectLst/>
                <a:latin typeface="+mn-lt"/>
              </a:rPr>
              <a:t>and abounding in </a:t>
            </a:r>
            <a:r>
              <a:rPr lang="en-US" sz="6000" i="0" dirty="0">
                <a:effectLst/>
                <a:latin typeface="+mn-lt"/>
              </a:rPr>
              <a:t>faithful love </a:t>
            </a:r>
            <a:r>
              <a:rPr lang="en-US" sz="6000" b="0" i="0" dirty="0">
                <a:effectLst/>
                <a:latin typeface="+mn-lt"/>
              </a:rPr>
              <a:t>and </a:t>
            </a:r>
            <a:r>
              <a:rPr lang="en-US" sz="6000" b="1" i="0" u="sng" dirty="0">
                <a:effectLst/>
                <a:latin typeface="+mn-lt"/>
              </a:rPr>
              <a:t>truth</a:t>
            </a:r>
            <a:r>
              <a:rPr lang="en-US" sz="6000" b="0" i="0" dirty="0">
                <a:effectLst/>
                <a:latin typeface="+mn-lt"/>
              </a:rPr>
              <a:t>, </a:t>
            </a: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1685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Righteousness</a:t>
            </a:r>
            <a:br>
              <a:rPr lang="en-US" sz="5900" b="1" dirty="0"/>
            </a:br>
            <a:r>
              <a:rPr lang="en-US" sz="5900" b="1" dirty="0"/>
              <a:t>Truthfulness</a:t>
            </a:r>
            <a:br>
              <a:rPr lang="en-US" sz="5900" b="1" dirty="0"/>
            </a:br>
            <a:r>
              <a:rPr lang="en-US" sz="5900" b="1" dirty="0"/>
              <a:t>Trustworthiness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7069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God does not merely </a:t>
            </a:r>
            <a:r>
              <a:rPr lang="en-US" sz="5900" b="1" u="sng" dirty="0"/>
              <a:t>act</a:t>
            </a:r>
            <a:r>
              <a:rPr lang="en-US" sz="5900" b="1" dirty="0"/>
              <a:t> righteous, he </a:t>
            </a:r>
            <a:r>
              <a:rPr lang="en-US" sz="5900" b="1" u="sng" dirty="0"/>
              <a:t>is</a:t>
            </a:r>
            <a:r>
              <a:rPr lang="en-US" sz="5900" b="1" dirty="0"/>
              <a:t> righteous. </a:t>
            </a:r>
            <a:br>
              <a:rPr lang="en-US" sz="5900" b="1" dirty="0"/>
            </a:br>
            <a:br>
              <a:rPr lang="en-US" sz="5900" b="1" dirty="0"/>
            </a:br>
            <a:r>
              <a:rPr lang="en-US" sz="5900" b="1" dirty="0"/>
              <a:t>God acts righteously </a:t>
            </a:r>
            <a:r>
              <a:rPr lang="en-US" sz="5900" b="1" u="sng" dirty="0"/>
              <a:t>because</a:t>
            </a:r>
            <a:r>
              <a:rPr lang="en-US" sz="5900" b="1" dirty="0"/>
              <a:t> he is righteous.</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26486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40044" y="607600"/>
            <a:ext cx="11911912" cy="6623221"/>
          </a:xfrm>
        </p:spPr>
        <p:txBody>
          <a:bodyPr anchor="ctr">
            <a:normAutofit/>
          </a:bodyPr>
          <a:lstStyle/>
          <a:p>
            <a:pPr algn="ctr"/>
            <a:r>
              <a:rPr lang="en-US" sz="4800" b="1" i="0" baseline="30000" dirty="0">
                <a:effectLst/>
                <a:latin typeface="+mn-lt"/>
              </a:rPr>
              <a:t>7 </a:t>
            </a:r>
            <a:r>
              <a:rPr lang="en-US" sz="4800" b="0" i="0" dirty="0">
                <a:effectLst/>
                <a:latin typeface="+mn-lt"/>
              </a:rPr>
              <a:t>maintaining faithful love to a thousand generations, forgiving iniquity, rebellion, and sin. </a:t>
            </a:r>
            <a:r>
              <a:rPr lang="en-US" sz="4800" b="0" i="0" u="sng" dirty="0">
                <a:effectLst/>
                <a:latin typeface="+mn-lt"/>
              </a:rPr>
              <a:t>But he will not leave the guilty unpunished</a:t>
            </a:r>
            <a:r>
              <a:rPr lang="en-US" sz="4800" b="0" i="0" dirty="0">
                <a:effectLst/>
                <a:latin typeface="+mn-lt"/>
              </a:rPr>
              <a:t>, bringing the consequences of the fathers’ iniquity on the children and grandchildren to the third and fourth generation.</a:t>
            </a:r>
            <a:br>
              <a:rPr lang="en-US" sz="6000" b="0" i="0" dirty="0">
                <a:effectLst/>
                <a:latin typeface="+mn-lt"/>
              </a:rPr>
            </a:b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641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C6E3EA4-A33A-B10C-A6FF-6B5BD24C091C}"/>
              </a:ext>
            </a:extLst>
          </p:cNvPr>
          <p:cNvSpPr>
            <a:spLocks noGrp="1"/>
          </p:cNvSpPr>
          <p:nvPr>
            <p:ph type="title"/>
          </p:nvPr>
        </p:nvSpPr>
        <p:spPr>
          <a:xfrm>
            <a:off x="160639" y="111211"/>
            <a:ext cx="11911912" cy="6623221"/>
          </a:xfrm>
        </p:spPr>
        <p:txBody>
          <a:bodyPr/>
          <a:lstStyle/>
          <a:p>
            <a:endParaRPr lang="en-US"/>
          </a:p>
        </p:txBody>
      </p:sp>
      <p:pic>
        <p:nvPicPr>
          <p:cNvPr id="7" name="Picture 6" descr="A gold scale with two scales&#10;&#10;Description automatically generated">
            <a:extLst>
              <a:ext uri="{FF2B5EF4-FFF2-40B4-BE49-F238E27FC236}">
                <a16:creationId xmlns:a16="http://schemas.microsoft.com/office/drawing/2014/main" id="{0B275FD3-E13C-F8A7-1AE6-903E5BDFB11E}"/>
              </a:ext>
            </a:extLst>
          </p:cNvPr>
          <p:cNvPicPr>
            <a:picLocks noChangeAspect="1"/>
          </p:cNvPicPr>
          <p:nvPr/>
        </p:nvPicPr>
        <p:blipFill>
          <a:blip r:embed="rId2"/>
          <a:stretch>
            <a:fillRect/>
          </a:stretch>
        </p:blipFill>
        <p:spPr>
          <a:xfrm>
            <a:off x="3458040" y="992483"/>
            <a:ext cx="5275920" cy="5275920"/>
          </a:xfrm>
          <a:prstGeom prst="rect">
            <a:avLst/>
          </a:prstGeom>
          <a:noFill/>
        </p:spPr>
      </p:pic>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10537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40044" y="607600"/>
            <a:ext cx="11911912" cy="6623221"/>
          </a:xfrm>
        </p:spPr>
        <p:txBody>
          <a:bodyPr anchor="ctr">
            <a:normAutofit/>
          </a:bodyPr>
          <a:lstStyle/>
          <a:p>
            <a:pPr algn="ctr"/>
            <a:r>
              <a:rPr lang="en-US" sz="4800" b="1" i="0" baseline="30000" dirty="0">
                <a:effectLst/>
                <a:latin typeface="+mn-lt"/>
              </a:rPr>
              <a:t>7 </a:t>
            </a:r>
            <a:r>
              <a:rPr lang="en-US" sz="4800" b="0" i="0" dirty="0">
                <a:effectLst/>
                <a:latin typeface="+mn-lt"/>
              </a:rPr>
              <a:t>maintaining faithful love to a thousand generations, forgiving iniquity, rebellion, and sin. But he will not leave the guilty unpunished, </a:t>
            </a:r>
            <a:r>
              <a:rPr lang="en-US" sz="4800" b="0" i="0" u="sng" dirty="0">
                <a:effectLst/>
                <a:latin typeface="+mn-lt"/>
              </a:rPr>
              <a:t>bringing the consequences of the fathers’ iniquity on the children and grandchildren to the third and fourth generation</a:t>
            </a:r>
            <a:r>
              <a:rPr lang="en-US" sz="4800" b="0" i="0" dirty="0">
                <a:effectLst/>
                <a:latin typeface="+mn-lt"/>
              </a:rPr>
              <a:t>.</a:t>
            </a:r>
            <a:br>
              <a:rPr lang="en-US" sz="6000" b="0" i="0" dirty="0">
                <a:effectLst/>
                <a:latin typeface="+mn-lt"/>
              </a:rPr>
            </a:b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39893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The consequences of human sin can have generational ripple effects, but </a:t>
            </a:r>
            <a:r>
              <a:rPr lang="en-US" sz="5900" b="1" u="sng" dirty="0"/>
              <a:t>God’s faithful love endures forever</a:t>
            </a:r>
            <a:r>
              <a:rPr lang="en-US" sz="5900" b="1" dirty="0"/>
              <a:t>.</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3623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7FAD0F-9446-D1C6-A9E2-AAB290A8FAA5}"/>
              </a:ext>
            </a:extLst>
          </p:cNvPr>
          <p:cNvSpPr>
            <a:spLocks noGrp="1"/>
          </p:cNvSpPr>
          <p:nvPr>
            <p:ph type="title"/>
          </p:nvPr>
        </p:nvSpPr>
        <p:spPr>
          <a:xfrm>
            <a:off x="160639" y="111211"/>
            <a:ext cx="11911912" cy="6623221"/>
          </a:xfrm>
        </p:spPr>
        <p:txBody>
          <a:bodyPr/>
          <a:lstStyle/>
          <a:p>
            <a:endParaRPr lang="en-US"/>
          </a:p>
        </p:txBody>
      </p:sp>
      <p:pic>
        <p:nvPicPr>
          <p:cNvPr id="5" name="Picture 4" descr="A close-up of a diamond&#10;&#10;Description automatically generated">
            <a:extLst>
              <a:ext uri="{FF2B5EF4-FFF2-40B4-BE49-F238E27FC236}">
                <a16:creationId xmlns:a16="http://schemas.microsoft.com/office/drawing/2014/main" id="{308DF36B-0A8D-2DDB-CC72-A85FF0BC1548}"/>
              </a:ext>
            </a:extLst>
          </p:cNvPr>
          <p:cNvPicPr>
            <a:picLocks noChangeAspect="1"/>
          </p:cNvPicPr>
          <p:nvPr/>
        </p:nvPicPr>
        <p:blipFill rotWithShape="1">
          <a:blip r:embed="rId2"/>
          <a:srcRect t="6666" b="20738"/>
          <a:stretch/>
        </p:blipFill>
        <p:spPr>
          <a:xfrm>
            <a:off x="838200" y="1825625"/>
            <a:ext cx="10515600" cy="4351338"/>
          </a:xfrm>
          <a:prstGeom prst="rect">
            <a:avLst/>
          </a:prstGeom>
          <a:noFill/>
        </p:spPr>
      </p:pic>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788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5" name="Picture 4" descr="A mountain range with a sunset&#10;&#10;Description automatically generated">
            <a:extLst>
              <a:ext uri="{FF2B5EF4-FFF2-40B4-BE49-F238E27FC236}">
                <a16:creationId xmlns:a16="http://schemas.microsoft.com/office/drawing/2014/main" id="{61A6295C-86C1-A64C-5A28-54AAFFBF25C4}"/>
              </a:ext>
            </a:extLst>
          </p:cNvPr>
          <p:cNvPicPr>
            <a:picLocks noChangeAspect="1"/>
          </p:cNvPicPr>
          <p:nvPr/>
        </p:nvPicPr>
        <p:blipFill>
          <a:blip r:embed="rId2"/>
          <a:stretch>
            <a:fillRect/>
          </a:stretch>
        </p:blipFill>
        <p:spPr>
          <a:xfrm>
            <a:off x="1792646" y="548891"/>
            <a:ext cx="8606707" cy="5760217"/>
          </a:xfrm>
          <a:prstGeom prst="rect">
            <a:avLst/>
          </a:prstGeom>
        </p:spPr>
      </p:pic>
    </p:spTree>
    <p:extLst>
      <p:ext uri="{BB962C8B-B14F-4D97-AF65-F5344CB8AC3E}">
        <p14:creationId xmlns:p14="http://schemas.microsoft.com/office/powerpoint/2010/main" val="3416136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Greater glory fulfilled in Christ</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22660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400" b="1" dirty="0"/>
              <a:t>“The Word became flesh and dwelt among us. We observed his glory, the glory of the one and only Son from the Father, full of grace and truth.”</a:t>
            </a:r>
            <a:br>
              <a:rPr lang="en-US" sz="5400" b="1" dirty="0"/>
            </a:br>
            <a:br>
              <a:rPr lang="en-US" sz="5400" b="1" dirty="0"/>
            </a:br>
            <a:r>
              <a:rPr lang="en-US" sz="5400" b="1" dirty="0"/>
              <a:t>John 1:14</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1966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“Full of grace and truth” John 1:14</a:t>
            </a:r>
            <a:br>
              <a:rPr lang="en-US" sz="5900" b="1" dirty="0"/>
            </a:br>
            <a:br>
              <a:rPr lang="en-US" sz="5900" b="1" dirty="0"/>
            </a:br>
            <a:r>
              <a:rPr lang="en-US" sz="5900" b="1" dirty="0"/>
              <a:t>“abounding in faithful love and truth” Exodus 34:6</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36476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24A71C49-EB6E-EC0A-CCE5-9C8D0261FEC3}"/>
              </a:ext>
            </a:extLst>
          </p:cNvPr>
          <p:cNvPicPr>
            <a:picLocks noChangeAspect="1"/>
          </p:cNvPicPr>
          <p:nvPr/>
        </p:nvPicPr>
        <p:blipFill>
          <a:blip r:embed="rId2"/>
          <a:stretch>
            <a:fillRect/>
          </a:stretch>
        </p:blipFill>
        <p:spPr>
          <a:xfrm>
            <a:off x="4470400" y="990600"/>
            <a:ext cx="3251200" cy="4876800"/>
          </a:xfrm>
          <a:prstGeom prst="rect">
            <a:avLst/>
          </a:prstGeom>
        </p:spPr>
      </p:pic>
    </p:spTree>
    <p:extLst>
      <p:ext uri="{BB962C8B-B14F-4D97-AF65-F5344CB8AC3E}">
        <p14:creationId xmlns:p14="http://schemas.microsoft.com/office/powerpoint/2010/main" val="330841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6000" b="1" i="0" baseline="30000" dirty="0">
                <a:effectLst/>
                <a:latin typeface="+mn-lt"/>
              </a:rPr>
              <a:t>8 </a:t>
            </a:r>
            <a:r>
              <a:rPr lang="en-US" sz="6000" b="0" i="0" dirty="0">
                <a:effectLst/>
                <a:latin typeface="+mn-lt"/>
              </a:rPr>
              <a:t>Moses immediately knelt low on the ground and worshiped.</a:t>
            </a: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1379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Am I worshiping God according to my terms or am I worshiping God as he has revealed himself?</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4251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744839" y="582469"/>
            <a:ext cx="10481238" cy="5740125"/>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1026" name="Picture 2" descr="Golden calf | Idolatry, Exodus, Israelites | Britannica">
            <a:extLst>
              <a:ext uri="{FF2B5EF4-FFF2-40B4-BE49-F238E27FC236}">
                <a16:creationId xmlns:a16="http://schemas.microsoft.com/office/drawing/2014/main" id="{4F3FCEC4-ACB0-316F-5323-F93348B15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411838"/>
            <a:ext cx="8559800" cy="603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7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404949"/>
            <a:ext cx="11517555" cy="6329483"/>
          </a:xfrm>
        </p:spPr>
        <p:txBody>
          <a:bodyPr anchor="ctr">
            <a:normAutofit/>
          </a:bodyPr>
          <a:lstStyle/>
          <a:p>
            <a:pPr algn="ctr"/>
            <a:r>
              <a:rPr lang="en-US" sz="5900" b="1" dirty="0"/>
              <a:t>“Please, let me see your glory.”</a:t>
            </a:r>
            <a:br>
              <a:rPr lang="en-US" sz="5900" b="1" dirty="0"/>
            </a:br>
            <a:br>
              <a:rPr lang="en-US" sz="5900" b="1" dirty="0"/>
            </a:br>
            <a:r>
              <a:rPr lang="en-US" sz="5900" b="1" dirty="0"/>
              <a:t>“I will cause all my goodness to pass in front of you, and I will proclaim the name the </a:t>
            </a:r>
            <a:r>
              <a:rPr lang="en-US" sz="5900" b="1" cap="small" dirty="0"/>
              <a:t>LORD</a:t>
            </a:r>
            <a:r>
              <a:rPr lang="en-US" sz="5900" b="1" dirty="0"/>
              <a:t>.”</a:t>
            </a:r>
            <a:br>
              <a:rPr lang="en-US" sz="5900" b="1" dirty="0"/>
            </a:br>
            <a:br>
              <a:rPr lang="en-US" sz="5900" b="1" dirty="0"/>
            </a:br>
            <a:r>
              <a:rPr lang="en-US" sz="5900" b="1" dirty="0"/>
              <a:t>Ex 33:18–19</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0469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40044" y="620662"/>
            <a:ext cx="11911912" cy="6623221"/>
          </a:xfrm>
        </p:spPr>
        <p:txBody>
          <a:bodyPr anchor="ctr">
            <a:noAutofit/>
          </a:bodyPr>
          <a:lstStyle/>
          <a:p>
            <a:r>
              <a:rPr lang="en-US" sz="2800" b="1" i="0" baseline="30000" dirty="0">
                <a:effectLst/>
                <a:latin typeface="+mn-lt"/>
              </a:rPr>
              <a:t>5 </a:t>
            </a:r>
            <a:r>
              <a:rPr lang="en-US" sz="2800" b="0" i="0" dirty="0">
                <a:effectLst/>
                <a:latin typeface="+mn-lt"/>
              </a:rPr>
              <a:t>The </a:t>
            </a:r>
            <a:r>
              <a:rPr lang="en-US" sz="2800" b="0" i="0" cap="small" dirty="0">
                <a:effectLst/>
                <a:latin typeface="+mn-lt"/>
              </a:rPr>
              <a:t>Lord</a:t>
            </a:r>
            <a:r>
              <a:rPr lang="en-US" sz="2800" b="0" i="0" dirty="0">
                <a:effectLst/>
                <a:latin typeface="+mn-lt"/>
              </a:rPr>
              <a:t> came down in a cloud, stood with him there, and proclaimed his name, “the </a:t>
            </a:r>
            <a:r>
              <a:rPr lang="en-US" sz="2800" b="0" i="0" cap="small" dirty="0">
                <a:effectLst/>
                <a:latin typeface="+mn-lt"/>
              </a:rPr>
              <a:t>Lord</a:t>
            </a:r>
            <a:r>
              <a:rPr lang="en-US" sz="2800" b="0" i="0" dirty="0">
                <a:effectLst/>
                <a:latin typeface="+mn-lt"/>
              </a:rPr>
              <a:t>.” </a:t>
            </a:r>
            <a:r>
              <a:rPr lang="en-US" sz="2800" b="1" i="0" baseline="30000" dirty="0">
                <a:effectLst/>
                <a:latin typeface="+mn-lt"/>
              </a:rPr>
              <a:t>6 </a:t>
            </a:r>
            <a:r>
              <a:rPr lang="en-US" sz="2800" b="0" i="0" dirty="0">
                <a:effectLst/>
                <a:latin typeface="+mn-lt"/>
              </a:rPr>
              <a:t>The </a:t>
            </a:r>
            <a:r>
              <a:rPr lang="en-US" sz="2800" b="0" i="0" cap="small" dirty="0">
                <a:effectLst/>
                <a:latin typeface="+mn-lt"/>
              </a:rPr>
              <a:t>Lord</a:t>
            </a:r>
            <a:r>
              <a:rPr lang="en-US" sz="2800" b="0" i="0" dirty="0">
                <a:effectLst/>
                <a:latin typeface="+mn-lt"/>
              </a:rPr>
              <a:t> passed in front of him and proclaimed:</a:t>
            </a:r>
            <a:br>
              <a:rPr lang="en-US" sz="2800" b="0" i="0" dirty="0">
                <a:effectLst/>
                <a:latin typeface="+mn-lt"/>
              </a:rPr>
            </a:br>
            <a:br>
              <a:rPr lang="en-US" sz="2800" b="0" i="0" dirty="0">
                <a:effectLst/>
                <a:latin typeface="+mn-lt"/>
              </a:rPr>
            </a:br>
            <a:r>
              <a:rPr lang="en-US" sz="2800" b="0" i="0" dirty="0">
                <a:effectLst/>
                <a:latin typeface="+mn-lt"/>
              </a:rPr>
              <a:t>The </a:t>
            </a:r>
            <a:r>
              <a:rPr lang="en-US" sz="2800" b="0" i="0" cap="small" dirty="0">
                <a:effectLst/>
                <a:latin typeface="+mn-lt"/>
              </a:rPr>
              <a:t>Lord</a:t>
            </a:r>
            <a:r>
              <a:rPr lang="en-US" sz="2800" b="0" i="0" dirty="0">
                <a:effectLst/>
                <a:latin typeface="+mn-lt"/>
              </a:rPr>
              <a:t>—the </a:t>
            </a:r>
            <a:r>
              <a:rPr lang="en-US" sz="2800" b="0" i="0" cap="small" dirty="0">
                <a:effectLst/>
                <a:latin typeface="+mn-lt"/>
              </a:rPr>
              <a:t>Lord</a:t>
            </a:r>
            <a:r>
              <a:rPr lang="en-US" sz="2800" b="0" i="0" dirty="0">
                <a:effectLst/>
                <a:latin typeface="+mn-lt"/>
              </a:rPr>
              <a:t> is a compassionate and gracious God, slow to anger and abounding in faithful love and truth, </a:t>
            </a:r>
            <a:r>
              <a:rPr lang="en-US" sz="2800" b="1" i="0" baseline="30000" dirty="0">
                <a:effectLst/>
                <a:latin typeface="+mn-lt"/>
              </a:rPr>
              <a:t>7 </a:t>
            </a:r>
            <a:r>
              <a:rPr lang="en-US" sz="2800" b="0" i="0" dirty="0">
                <a:effectLst/>
                <a:latin typeface="+mn-lt"/>
              </a:rPr>
              <a:t>maintaining faithful love to a thousand generations, forgiving iniquity, rebellion, and sin. But he will not leave the guilty unpunished, bringing the consequences of the fathers’ iniquity on the children and grandchildren to the third and fourth generation.</a:t>
            </a:r>
            <a:br>
              <a:rPr lang="en-US" sz="2800" b="0" i="0" dirty="0">
                <a:effectLst/>
                <a:latin typeface="+mn-lt"/>
              </a:rPr>
            </a:br>
            <a:br>
              <a:rPr lang="en-US" sz="2800" b="0" i="0" dirty="0">
                <a:effectLst/>
                <a:latin typeface="+mn-lt"/>
              </a:rPr>
            </a:br>
            <a:r>
              <a:rPr lang="en-US" sz="2800" b="1" i="0" baseline="30000" dirty="0">
                <a:effectLst/>
                <a:latin typeface="+mn-lt"/>
              </a:rPr>
              <a:t>8 </a:t>
            </a:r>
            <a:r>
              <a:rPr lang="en-US" sz="2800" b="0" i="0" dirty="0">
                <a:effectLst/>
                <a:latin typeface="+mn-lt"/>
              </a:rPr>
              <a:t>Moses immediately knelt low on the ground and worshiped.</a:t>
            </a:r>
            <a:br>
              <a:rPr lang="en-US" sz="2800" b="0" i="0" dirty="0">
                <a:effectLst/>
                <a:latin typeface="+mn-lt"/>
              </a:rPr>
            </a:br>
            <a:br>
              <a:rPr lang="en-US" sz="2800" b="0" i="0" dirty="0">
                <a:effectLst/>
                <a:latin typeface="+mn-lt"/>
              </a:rPr>
            </a:br>
            <a:r>
              <a:rPr lang="en-US" sz="2800" b="0" i="0" dirty="0">
                <a:effectLst/>
                <a:latin typeface="+mn-lt"/>
              </a:rPr>
              <a:t>Ex 34:5–8</a:t>
            </a:r>
            <a:br>
              <a:rPr lang="en-US" sz="3200" b="0" i="0" dirty="0">
                <a:effectLst/>
                <a:latin typeface="+mn-lt"/>
              </a:rPr>
            </a:br>
            <a:endParaRPr lang="en-US" sz="3200" b="1" dirty="0">
              <a:latin typeface="+mn-lt"/>
            </a:endParaRP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300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900" b="1" dirty="0"/>
              <a:t>“The LORD is gracious and compassionate, slow to anger and great in faithful love.” </a:t>
            </a:r>
            <a:br>
              <a:rPr lang="en-US" sz="5900" b="1" dirty="0"/>
            </a:br>
            <a:br>
              <a:rPr lang="en-US" sz="5900" b="1" dirty="0"/>
            </a:br>
            <a:r>
              <a:rPr lang="en-US" sz="5900" b="1" dirty="0"/>
              <a:t>Psalm 145:8</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0807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40044" y="385531"/>
            <a:ext cx="11911912" cy="6623221"/>
          </a:xfrm>
        </p:spPr>
        <p:txBody>
          <a:bodyPr anchor="ctr">
            <a:normAutofit/>
          </a:bodyPr>
          <a:lstStyle/>
          <a:p>
            <a:pPr algn="ctr"/>
            <a:r>
              <a:rPr lang="en-US" sz="4800" b="1" dirty="0"/>
              <a:t>“…That’s why I fled to Tarshish in the first place. I knew that you are a gracious and compassionate God, slow to anger, abounding in faithful love, and one who relents from sending disaster.” </a:t>
            </a:r>
            <a:br>
              <a:rPr lang="en-US" sz="4800" b="1" dirty="0"/>
            </a:br>
            <a:br>
              <a:rPr lang="en-US" sz="4800" b="1" dirty="0"/>
            </a:br>
            <a:r>
              <a:rPr lang="en-US" sz="4800" b="1" dirty="0"/>
              <a:t>Jonah 4:2</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09966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5400" b="1" i="0" baseline="30000" dirty="0">
                <a:effectLst/>
                <a:latin typeface="+mn-lt"/>
              </a:rPr>
              <a:t>6 </a:t>
            </a:r>
            <a:r>
              <a:rPr lang="en-US" sz="5400" b="0" i="0" dirty="0">
                <a:effectLst/>
                <a:latin typeface="+mn-lt"/>
              </a:rPr>
              <a:t>The </a:t>
            </a:r>
            <a:r>
              <a:rPr lang="en-US" sz="5400" b="0" i="0" cap="small" dirty="0">
                <a:effectLst/>
                <a:latin typeface="+mn-lt"/>
              </a:rPr>
              <a:t>Lord</a:t>
            </a:r>
            <a:r>
              <a:rPr lang="en-US" sz="5400" b="0" i="0" dirty="0">
                <a:effectLst/>
                <a:latin typeface="+mn-lt"/>
              </a:rPr>
              <a:t> passed in front of him and proclaimed:</a:t>
            </a:r>
            <a:br>
              <a:rPr lang="en-US" sz="5400" b="0" i="0" dirty="0">
                <a:effectLst/>
                <a:latin typeface="+mn-lt"/>
              </a:rPr>
            </a:br>
            <a:br>
              <a:rPr lang="en-US" sz="5400" b="0" i="0" dirty="0">
                <a:effectLst/>
                <a:latin typeface="+mn-lt"/>
              </a:rPr>
            </a:br>
            <a:r>
              <a:rPr lang="en-US" sz="5400" b="1" i="0" u="sng" dirty="0">
                <a:effectLst/>
                <a:latin typeface="+mn-lt"/>
              </a:rPr>
              <a:t>The </a:t>
            </a:r>
            <a:r>
              <a:rPr lang="en-US" sz="5400" b="1" i="0" u="sng" cap="small" dirty="0">
                <a:effectLst/>
                <a:latin typeface="+mn-lt"/>
              </a:rPr>
              <a:t>Lord</a:t>
            </a:r>
            <a:r>
              <a:rPr lang="en-US" sz="5400" b="1" i="0" u="sng" dirty="0">
                <a:effectLst/>
                <a:latin typeface="+mn-lt"/>
              </a:rPr>
              <a:t>—the </a:t>
            </a:r>
            <a:r>
              <a:rPr lang="en-US" sz="5400" b="1" i="0" u="sng" cap="small" dirty="0">
                <a:effectLst/>
                <a:latin typeface="+mn-lt"/>
              </a:rPr>
              <a:t>Lord</a:t>
            </a:r>
            <a:r>
              <a:rPr lang="en-US" sz="5400" b="1" i="0" dirty="0">
                <a:effectLst/>
                <a:latin typeface="+mn-lt"/>
              </a:rPr>
              <a:t> </a:t>
            </a:r>
            <a:r>
              <a:rPr lang="en-US" sz="5400" b="0" i="0" dirty="0">
                <a:effectLst/>
                <a:latin typeface="+mn-lt"/>
              </a:rPr>
              <a:t>is a compassionate and gracious God, slow to anger and abounding in faithful love and truth, </a:t>
            </a:r>
            <a:endParaRPr lang="en-US" sz="54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1730556"/>
      </p:ext>
    </p:extLst>
  </p:cSld>
  <p:clrMapOvr>
    <a:masterClrMapping/>
  </p:clrMapOvr>
</p:sld>
</file>

<file path=ppt/theme/theme1.xml><?xml version="1.0" encoding="utf-8"?>
<a:theme xmlns:a="http://schemas.openxmlformats.org/drawingml/2006/main" name="RCC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7432DD4D-A3EB-1F4D-839B-8750481A6543}"/>
    </a:ext>
  </a:extLst>
</a:theme>
</file>

<file path=ppt/theme/theme2.xml><?xml version="1.0" encoding="utf-8"?>
<a:theme xmlns:a="http://schemas.openxmlformats.org/drawingml/2006/main" name="RCC No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6A09B206-E887-004F-90E0-89B15CAFF9FC}"/>
    </a:ext>
  </a:extLst>
</a:theme>
</file>

<file path=ppt/theme/theme3.xml><?xml version="1.0" encoding="utf-8"?>
<a:theme xmlns:a="http://schemas.openxmlformats.org/drawingml/2006/main" name="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E8615E43-A006-4147-8647-2EB0A157C5F5}"/>
    </a:ext>
  </a:extLst>
</a:theme>
</file>

<file path=docProps/app.xml><?xml version="1.0" encoding="utf-8"?>
<Properties xmlns="http://schemas.openxmlformats.org/officeDocument/2006/extended-properties" xmlns:vt="http://schemas.openxmlformats.org/officeDocument/2006/docPropsVTypes">
  <Template>RCC Logo</Template>
  <TotalTime>431</TotalTime>
  <Words>935</Words>
  <Application>Microsoft Macintosh PowerPoint</Application>
  <PresentationFormat>Widescreen</PresentationFormat>
  <Paragraphs>30</Paragraphs>
  <Slides>35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35</vt:i4>
      </vt:variant>
    </vt:vector>
  </HeadingPairs>
  <TitlesOfParts>
    <vt:vector size="41" baseType="lpstr">
      <vt:lpstr>Arial</vt:lpstr>
      <vt:lpstr>Calibri</vt:lpstr>
      <vt:lpstr>Calibri Light</vt:lpstr>
      <vt:lpstr>RCC Logo</vt:lpstr>
      <vt:lpstr>RCC No Logo</vt:lpstr>
      <vt:lpstr>White</vt:lpstr>
      <vt:lpstr>Exodus 34:5–8</vt:lpstr>
      <vt:lpstr>A right understanding of God is required for right worship of God.</vt:lpstr>
      <vt:lpstr>PowerPoint Presentation</vt:lpstr>
      <vt:lpstr>PowerPoint Presentation</vt:lpstr>
      <vt:lpstr>“Please, let me see your glory.”  “I will cause all my goodness to pass in front of you, and I will proclaim the name the LORD.”  Ex 33:18–19</vt:lpstr>
      <vt:lpstr>5 The Lord came down in a cloud, stood with him there, and proclaimed his name, “the Lord.” 6 The Lord passed in front of him and proclaimed:  The Lord—the Lord is a compassionate and gracious God, slow to anger and abounding in faithful love and truth, 7 maintaining faithful love to a thousand generations, forgiving iniquity, rebellion, and sin. But he will not leave the guilty unpunished, bringing the consequences of the fathers’ iniquity on the children and grandchildren to the third and fourth generation.  8 Moses immediately knelt low on the ground and worshiped.  Ex 34:5–8 </vt:lpstr>
      <vt:lpstr>“The LORD is gracious and compassionate, slow to anger and great in faithful love.”   Psalm 145:8</vt:lpstr>
      <vt:lpstr>“…That’s why I fled to Tarshish in the first place. I knew that you are a gracious and compassionate God, slow to anger, abounding in faithful love, and one who relents from sending disaster.”   Jonah 4:2</vt:lpstr>
      <vt:lpstr>6 The Lord passed in front of him and proclaimed:  The Lord—the Lord is a compassionate and gracious God, slow to anger and abounding in faithful love and truth, </vt:lpstr>
      <vt:lpstr>5 Key Aspects of God’s Character  1. God is merciful 2. God is gracious 3. God is patient (longsuffering) 4. God is faithful 5. God is righteous</vt:lpstr>
      <vt:lpstr>1. God is merciful  6 The Lord passed in front of him and proclaimed:  The Lord—the Lord is a compassionate and gracious God, slow to anger and abounding in faithful love and truth, </vt:lpstr>
      <vt:lpstr>God’s mercy is the goodness of God applied to those in misery.  Goodness in action</vt:lpstr>
      <vt:lpstr>2. God is gracious  6 The Lord passed in front of him and proclaimed:  The Lord—the Lord is a compassionate and gracious God, slow to anger and abounding in faithful love and truth, </vt:lpstr>
      <vt:lpstr>God’s grace is the goodness of God applied to those who only deserve evil.  Goodness in action  “unmerited favor”</vt:lpstr>
      <vt:lpstr>Grace and mercy are voluntary free expressions of God’s goodness and love.</vt:lpstr>
      <vt:lpstr>“What is shocking is not that God judges our sin; instead, it is that he chooses to display his grace!”   – Stephen Wellum</vt:lpstr>
      <vt:lpstr>3. God is patient (longsuffering)  6 The Lord passed in front of him and proclaimed:  The Lord—the Lord is a compassionate and gracious God, slow to anger and abounding in faithful love and truth, </vt:lpstr>
      <vt:lpstr>“Smoke rose from his nostrils, and consuming fire came from his mouth; coals were set ablaze by it.”  Psalm 18:8</vt:lpstr>
      <vt:lpstr>“Or do you despise the riches of his kindness, restraint, and patience, not recognizing that God’s kindness is intended to lead you to repentance?”  Romans 2:4</vt:lpstr>
      <vt:lpstr>4. God is faithful  6 The Lord passed in front of him and proclaimed:  The Lord—the Lord is a compassionate and gracious God, slow to anger and abounding in faithful love and truth, </vt:lpstr>
      <vt:lpstr>Hesed   Covenant faithfulness  7 maintaining faithful love to a thousand generations, forgiving iniquity, rebellion, and sin. </vt:lpstr>
      <vt:lpstr>5. God is righteous  6 The Lord passed in front of him and proclaimed:  The Lord—the Lord is a compassionate and gracious God, slow to anger and abounding in faithful love and truth, </vt:lpstr>
      <vt:lpstr>Righteousness Truthfulness Trustworthiness</vt:lpstr>
      <vt:lpstr>God does not merely act righteous, he is righteous.   God acts righteously because he is righteous.</vt:lpstr>
      <vt:lpstr>7 maintaining faithful love to a thousand generations, forgiving iniquity, rebellion, and sin. But he will not leave the guilty unpunished, bringing the consequences of the fathers’ iniquity on the children and grandchildren to the third and fourth generation. </vt:lpstr>
      <vt:lpstr>PowerPoint Presentation</vt:lpstr>
      <vt:lpstr>7 maintaining faithful love to a thousand generations, forgiving iniquity, rebellion, and sin. But he will not leave the guilty unpunished, bringing the consequences of the fathers’ iniquity on the children and grandchildren to the third and fourth generation. </vt:lpstr>
      <vt:lpstr>The consequences of human sin can have generational ripple effects, but God’s faithful love endures forever.</vt:lpstr>
      <vt:lpstr>PowerPoint Presentation</vt:lpstr>
      <vt:lpstr>Greater glory fulfilled in Christ</vt:lpstr>
      <vt:lpstr>“The Word became flesh and dwelt among us. We observed his glory, the glory of the one and only Son from the Father, full of grace and truth.”  John 1:14</vt:lpstr>
      <vt:lpstr>“Full of grace and truth” John 1:14  “abounding in faithful love and truth” Exodus 34:6</vt:lpstr>
      <vt:lpstr>PowerPoint Presentation</vt:lpstr>
      <vt:lpstr>8 Moses immediately knelt low on the ground and worshiped.</vt:lpstr>
      <vt:lpstr>Am I worshiping God according to my terms or am I worshiping God as he has revealed himself?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williams</dc:creator>
  <cp:lastModifiedBy>Microsoft Office User</cp:lastModifiedBy>
  <cp:revision>25</cp:revision>
  <dcterms:created xsi:type="dcterms:W3CDTF">2023-01-04T22:18:55Z</dcterms:created>
  <dcterms:modified xsi:type="dcterms:W3CDTF">2024-02-25T14:41:27Z</dcterms:modified>
</cp:coreProperties>
</file>