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64" r:id="rId4"/>
    <p:sldId id="265" r:id="rId5"/>
    <p:sldId id="266" r:id="rId6"/>
    <p:sldId id="267" r:id="rId7"/>
    <p:sldId id="268" r:id="rId8"/>
    <p:sldId id="269" r:id="rId9"/>
    <p:sldId id="270" r:id="rId10"/>
    <p:sldId id="271" r:id="rId11"/>
    <p:sldId id="272" r:id="rId12"/>
    <p:sldId id="273" r:id="rId13"/>
    <p:sldId id="277" r:id="rId14"/>
    <p:sldId id="278" r:id="rId15"/>
    <p:sldId id="279" r:id="rId16"/>
    <p:sldId id="280" r:id="rId17"/>
    <p:sldId id="281" r:id="rId18"/>
    <p:sldId id="274" r:id="rId19"/>
    <p:sldId id="282" r:id="rId20"/>
    <p:sldId id="283" r:id="rId21"/>
    <p:sldId id="284" r:id="rId22"/>
    <p:sldId id="285" r:id="rId23"/>
    <p:sldId id="275" r:id="rId24"/>
    <p:sldId id="286" r:id="rId25"/>
    <p:sldId id="291" r:id="rId26"/>
    <p:sldId id="287"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p:restoredTop sz="94674"/>
  </p:normalViewPr>
  <p:slideViewPr>
    <p:cSldViewPr snapToGrid="0">
      <p:cViewPr varScale="1">
        <p:scale>
          <a:sx n="124" d="100"/>
          <a:sy n="124" d="100"/>
        </p:scale>
        <p:origin x="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1D1A-4E43-BA2D-A579-C4D263878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7F42AB-30D3-C377-6AFC-5C47AE60E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19B59-706B-05FB-B8BE-B1D36D239321}"/>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5" name="Footer Placeholder 4">
            <a:extLst>
              <a:ext uri="{FF2B5EF4-FFF2-40B4-BE49-F238E27FC236}">
                <a16:creationId xmlns:a16="http://schemas.microsoft.com/office/drawing/2014/main" id="{609BA401-83FC-235F-6A9A-5A56CFF0FE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D7126C-74FC-B73D-B71E-B6F546930A21}"/>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75240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0598-B6D6-DF79-B8BA-E0ED0B72F9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0012A-2954-F991-B848-8E2FD98B6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56BC3-CCFE-8B41-75B0-FFBEFD452B2D}"/>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5" name="Footer Placeholder 4">
            <a:extLst>
              <a:ext uri="{FF2B5EF4-FFF2-40B4-BE49-F238E27FC236}">
                <a16:creationId xmlns:a16="http://schemas.microsoft.com/office/drawing/2014/main" id="{F5D938C2-3EB6-504E-6917-916984CCD0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0B55A1-7CE0-30D1-04A0-5B6E0A993A84}"/>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40861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89CFF-F7CD-350C-9569-61832F62EC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0DBCD-05BF-F5A0-38EB-E211D8EDB6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EEAC9-14A9-28BF-EFF2-D4AC4F9C369C}"/>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5" name="Footer Placeholder 4">
            <a:extLst>
              <a:ext uri="{FF2B5EF4-FFF2-40B4-BE49-F238E27FC236}">
                <a16:creationId xmlns:a16="http://schemas.microsoft.com/office/drawing/2014/main" id="{3C30C230-D9CC-5FD4-CCB3-AC0A20814C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BB8765-764F-7289-63E4-4915317E3CFC}"/>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230866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D87-7C93-85C9-A389-411DE65ED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58CD1F-03A1-A843-E2CF-9D480D57B7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72F95-D68A-A370-D930-2F42470D1090}"/>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5" name="Footer Placeholder 4">
            <a:extLst>
              <a:ext uri="{FF2B5EF4-FFF2-40B4-BE49-F238E27FC236}">
                <a16:creationId xmlns:a16="http://schemas.microsoft.com/office/drawing/2014/main" id="{1596929B-0106-9628-B96B-64AAE68F78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C81EC-59D4-ABAF-B234-854327A678BF}"/>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233100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0738-0A3C-B9BE-DFAB-DEA5D30123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DD6164-E946-8989-27C1-59D36F825D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D03B24-9A7C-DB0E-FFF1-B03335D6992B}"/>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5" name="Footer Placeholder 4">
            <a:extLst>
              <a:ext uri="{FF2B5EF4-FFF2-40B4-BE49-F238E27FC236}">
                <a16:creationId xmlns:a16="http://schemas.microsoft.com/office/drawing/2014/main" id="{16C0E664-AF6B-E041-B597-357462B8FD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10D607-6D25-6FB1-469D-C60DC271548C}"/>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277541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0DBD-40F2-AEE2-2303-B2B59D96B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B7BA8-1B73-1A29-8BB1-344E3E54F9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CDDD04-029A-F08D-4218-5F71C35CD0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F64BF8-2BE3-09A7-882F-4656E342B9FA}"/>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6" name="Footer Placeholder 5">
            <a:extLst>
              <a:ext uri="{FF2B5EF4-FFF2-40B4-BE49-F238E27FC236}">
                <a16:creationId xmlns:a16="http://schemas.microsoft.com/office/drawing/2014/main" id="{A4EEE1F5-C84A-BB5B-A749-C556D63DB5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4C8A09-39AE-D7EA-76FD-902D67FF9BD0}"/>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210013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9855-A4A5-1D7E-0AB5-D3B17CC9BB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E9F93-106B-D5AC-4C50-0C16302B7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E80E3D-B0F0-FC14-FD4B-AE0683B86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71DAE-B15D-C77B-12C6-166592B89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866333-AA81-F6F0-8B97-A136655425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E2F42-2A19-555B-11CE-E13C4B8761F3}"/>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8" name="Footer Placeholder 7">
            <a:extLst>
              <a:ext uri="{FF2B5EF4-FFF2-40B4-BE49-F238E27FC236}">
                <a16:creationId xmlns:a16="http://schemas.microsoft.com/office/drawing/2014/main" id="{5F6C43FA-AC63-66C4-0958-666040402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2BFAA4-9707-24B4-E4D7-09E3193B34E6}"/>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19042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65EB-D401-7C6E-8D1B-006C198B5F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18DC9-113E-81D9-F5E1-04C526904720}"/>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4" name="Footer Placeholder 3">
            <a:extLst>
              <a:ext uri="{FF2B5EF4-FFF2-40B4-BE49-F238E27FC236}">
                <a16:creationId xmlns:a16="http://schemas.microsoft.com/office/drawing/2014/main" id="{AF177DDC-A404-463A-3CE7-26701ED255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34AD34-948A-D7C4-62A4-2503D6648FC4}"/>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381146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4261A-A2C0-65C8-88E6-80B4947431F7}"/>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3" name="Footer Placeholder 2">
            <a:extLst>
              <a:ext uri="{FF2B5EF4-FFF2-40B4-BE49-F238E27FC236}">
                <a16:creationId xmlns:a16="http://schemas.microsoft.com/office/drawing/2014/main" id="{A68878C0-8FA6-D4D7-6615-96426F4559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3523B0-BDF3-0330-0968-C66BD345CB3D}"/>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422506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DE4F-2C26-A038-66A9-F81CDE00D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57C3A-7CCD-9DF4-84E4-6B48D697D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2105F0-17A9-7FDE-E687-3DE45A8B2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13593-BBAB-80CC-DFD1-1013A365C4D5}"/>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6" name="Footer Placeholder 5">
            <a:extLst>
              <a:ext uri="{FF2B5EF4-FFF2-40B4-BE49-F238E27FC236}">
                <a16:creationId xmlns:a16="http://schemas.microsoft.com/office/drawing/2014/main" id="{C05834B8-247A-FA56-3870-ABD762EA7A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8C9BA1-D30E-387B-8C93-59F739C8B5A1}"/>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70628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5591-C21F-4F32-6025-17156D6FB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9AC65-3974-6C17-092E-0E19009074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D834D7-3713-7E49-9E36-02EF60934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9833B-46B3-F036-23FC-C345CC596951}"/>
              </a:ext>
            </a:extLst>
          </p:cNvPr>
          <p:cNvSpPr>
            <a:spLocks noGrp="1"/>
          </p:cNvSpPr>
          <p:nvPr>
            <p:ph type="dt" sz="half" idx="10"/>
          </p:nvPr>
        </p:nvSpPr>
        <p:spPr/>
        <p:txBody>
          <a:bodyPr/>
          <a:lstStyle/>
          <a:p>
            <a:fld id="{A7D1D3E6-83EA-604F-A77A-9ECA62AAC026}" type="datetimeFigureOut">
              <a:rPr lang="en-US" smtClean="0"/>
              <a:t>1/14/24</a:t>
            </a:fld>
            <a:endParaRPr lang="en-US" dirty="0"/>
          </a:p>
        </p:txBody>
      </p:sp>
      <p:sp>
        <p:nvSpPr>
          <p:cNvPr id="6" name="Footer Placeholder 5">
            <a:extLst>
              <a:ext uri="{FF2B5EF4-FFF2-40B4-BE49-F238E27FC236}">
                <a16:creationId xmlns:a16="http://schemas.microsoft.com/office/drawing/2014/main" id="{820D73E5-4B8D-4E53-63D0-7BE6311C55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34EEB0-7760-5B8F-2528-B9157B225DD0}"/>
              </a:ext>
            </a:extLst>
          </p:cNvPr>
          <p:cNvSpPr>
            <a:spLocks noGrp="1"/>
          </p:cNvSpPr>
          <p:nvPr>
            <p:ph type="sldNum" sz="quarter" idx="12"/>
          </p:nvPr>
        </p:nvSpPr>
        <p:spPr/>
        <p:txBody>
          <a:bodyPr/>
          <a:lstStyle/>
          <a:p>
            <a:fld id="{AEF23318-3B6B-F54E-9D9D-6D1B1387C31B}" type="slidenum">
              <a:rPr lang="en-US" smtClean="0"/>
              <a:t>‹#›</a:t>
            </a:fld>
            <a:endParaRPr lang="en-US" dirty="0"/>
          </a:p>
        </p:txBody>
      </p:sp>
    </p:spTree>
    <p:extLst>
      <p:ext uri="{BB962C8B-B14F-4D97-AF65-F5344CB8AC3E}">
        <p14:creationId xmlns:p14="http://schemas.microsoft.com/office/powerpoint/2010/main" val="91224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371FC-BDA7-59AC-D5EA-61C7E29AE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AA32F-E0B1-C0EA-60A9-105825063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30AA2-47A3-D101-93D5-55B4B8698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1D3E6-83EA-604F-A77A-9ECA62AAC026}" type="datetimeFigureOut">
              <a:rPr lang="en-US" smtClean="0"/>
              <a:t>1/14/24</a:t>
            </a:fld>
            <a:endParaRPr lang="en-US" dirty="0"/>
          </a:p>
        </p:txBody>
      </p:sp>
      <p:sp>
        <p:nvSpPr>
          <p:cNvPr id="5" name="Footer Placeholder 4">
            <a:extLst>
              <a:ext uri="{FF2B5EF4-FFF2-40B4-BE49-F238E27FC236}">
                <a16:creationId xmlns:a16="http://schemas.microsoft.com/office/drawing/2014/main" id="{E5CE67C5-1781-6073-6305-0E9ACBBC9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5E271E-EB30-8711-2AF7-B03B63FF4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23318-3B6B-F54E-9D9D-6D1B1387C31B}" type="slidenum">
              <a:rPr lang="en-US" smtClean="0"/>
              <a:t>‹#›</a:t>
            </a:fld>
            <a:endParaRPr lang="en-US" dirty="0"/>
          </a:p>
        </p:txBody>
      </p:sp>
    </p:spTree>
    <p:extLst>
      <p:ext uri="{BB962C8B-B14F-4D97-AF65-F5344CB8AC3E}">
        <p14:creationId xmlns:p14="http://schemas.microsoft.com/office/powerpoint/2010/main" val="379704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CAFA54-0E89-36F9-48D8-2C07CD076162}"/>
              </a:ext>
            </a:extLst>
          </p:cNvPr>
          <p:cNvSpPr>
            <a:spLocks noGrp="1"/>
          </p:cNvSpPr>
          <p:nvPr>
            <p:ph type="title"/>
          </p:nvPr>
        </p:nvSpPr>
        <p:spPr>
          <a:xfrm>
            <a:off x="296561" y="135924"/>
            <a:ext cx="11738919" cy="6623222"/>
          </a:xfrm>
        </p:spPr>
        <p:txBody>
          <a:bodyPr/>
          <a:lstStyle/>
          <a:p>
            <a:pPr algn="ctr"/>
            <a:endParaRPr lang="en-US" dirty="0"/>
          </a:p>
        </p:txBody>
      </p:sp>
    </p:spTree>
    <p:extLst>
      <p:ext uri="{BB962C8B-B14F-4D97-AF65-F5344CB8AC3E}">
        <p14:creationId xmlns:p14="http://schemas.microsoft.com/office/powerpoint/2010/main" val="260328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The administrators kept trying to find a charge against Daniel regarding the kingdom. But they could find no charge or corruption, for he was trustworthy</a:t>
            </a:r>
          </a:p>
        </p:txBody>
      </p:sp>
    </p:spTree>
    <p:extLst>
      <p:ext uri="{BB962C8B-B14F-4D97-AF65-F5344CB8AC3E}">
        <p14:creationId xmlns:p14="http://schemas.microsoft.com/office/powerpoint/2010/main" val="416404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br>
              <a:rPr lang="en-US" b="1" dirty="0">
                <a:solidFill>
                  <a:schemeClr val="bg1"/>
                </a:solidFill>
              </a:rPr>
            </a:br>
            <a:br>
              <a:rPr lang="en-US" b="1" dirty="0">
                <a:solidFill>
                  <a:schemeClr val="bg1"/>
                </a:solidFill>
              </a:rPr>
            </a:br>
            <a:r>
              <a:rPr lang="en-US" b="1" dirty="0">
                <a:solidFill>
                  <a:schemeClr val="bg1"/>
                </a:solidFill>
              </a:rPr>
              <a:t>The windows in its upstairs room opened toward Jerusalem, and three times a day he got down on his knees, prayed, and gave thanks to his God, just as he had done before. </a:t>
            </a:r>
            <a:br>
              <a:rPr lang="en-US" b="1" dirty="0">
                <a:solidFill>
                  <a:schemeClr val="bg1"/>
                </a:solidFill>
              </a:rPr>
            </a:b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65815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Then these men went as a group and found Daniel petitioning and imploring his God. So they approached the king. </a:t>
            </a:r>
          </a:p>
        </p:txBody>
      </p:sp>
    </p:spTree>
    <p:extLst>
      <p:ext uri="{BB962C8B-B14F-4D97-AF65-F5344CB8AC3E}">
        <p14:creationId xmlns:p14="http://schemas.microsoft.com/office/powerpoint/2010/main" val="328834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If we are thrown into the blazing furnace, the God we serve is able to save us from it, and he will rescue us from your hand, O king. But even if he does not, we want you to know, O king, that we will not serve your gods or worship the image of gold you have set up.”</a:t>
            </a:r>
            <a:br>
              <a:rPr lang="en-US" b="1" dirty="0">
                <a:solidFill>
                  <a:schemeClr val="bg1"/>
                </a:solidFill>
              </a:rPr>
            </a:br>
            <a:r>
              <a:rPr lang="en-US" b="1" dirty="0">
                <a:solidFill>
                  <a:schemeClr val="bg1"/>
                </a:solidFill>
              </a:rPr>
              <a:t>Daniel 3</a:t>
            </a:r>
          </a:p>
        </p:txBody>
      </p:sp>
    </p:spTree>
    <p:extLst>
      <p:ext uri="{BB962C8B-B14F-4D97-AF65-F5344CB8AC3E}">
        <p14:creationId xmlns:p14="http://schemas.microsoft.com/office/powerpoint/2010/main" val="39875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What are we to expect of God?</a:t>
            </a:r>
            <a:br>
              <a:rPr lang="en-US" b="1" dirty="0">
                <a:solidFill>
                  <a:schemeClr val="bg1"/>
                </a:solidFill>
              </a:rPr>
            </a:br>
            <a:br>
              <a:rPr lang="en-US" b="1" dirty="0">
                <a:solidFill>
                  <a:schemeClr val="bg1"/>
                </a:solidFill>
              </a:rPr>
            </a:br>
            <a:r>
              <a:rPr lang="en-US" b="1" dirty="0">
                <a:solidFill>
                  <a:schemeClr val="bg1"/>
                </a:solidFill>
              </a:rPr>
              <a:t>What does he expect of us?</a:t>
            </a:r>
          </a:p>
        </p:txBody>
      </p:sp>
    </p:spTree>
    <p:extLst>
      <p:ext uri="{BB962C8B-B14F-4D97-AF65-F5344CB8AC3E}">
        <p14:creationId xmlns:p14="http://schemas.microsoft.com/office/powerpoint/2010/main" val="14925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But we have this treasure in jars of clay to show that this all-surpassing power is from God and not from us.  We are hard pressed on every side, but not crushed; perplexed, but not in despair; 9persecuted, but not abandoned; struck down, but not destroyed.</a:t>
            </a:r>
            <a:br>
              <a:rPr lang="en-US" b="1" dirty="0">
                <a:solidFill>
                  <a:schemeClr val="bg1"/>
                </a:solidFill>
              </a:rPr>
            </a:br>
            <a:r>
              <a:rPr lang="en-US" b="1" dirty="0">
                <a:solidFill>
                  <a:schemeClr val="bg1"/>
                </a:solidFill>
              </a:rPr>
              <a:t>2 Corinthians 4</a:t>
            </a:r>
          </a:p>
        </p:txBody>
      </p:sp>
    </p:spTree>
    <p:extLst>
      <p:ext uri="{BB962C8B-B14F-4D97-AF65-F5344CB8AC3E}">
        <p14:creationId xmlns:p14="http://schemas.microsoft.com/office/powerpoint/2010/main" val="73803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God is the only hero</a:t>
            </a:r>
          </a:p>
        </p:txBody>
      </p:sp>
    </p:spTree>
    <p:extLst>
      <p:ext uri="{BB962C8B-B14F-4D97-AF65-F5344CB8AC3E}">
        <p14:creationId xmlns:p14="http://schemas.microsoft.com/office/powerpoint/2010/main" val="52171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Daniel’s Grit</a:t>
            </a:r>
            <a:br>
              <a:rPr lang="en-US" b="1" dirty="0">
                <a:solidFill>
                  <a:schemeClr val="bg1"/>
                </a:solidFill>
              </a:rPr>
            </a:br>
            <a:br>
              <a:rPr lang="en-US" b="1" dirty="0">
                <a:solidFill>
                  <a:schemeClr val="bg1"/>
                </a:solidFill>
              </a:rPr>
            </a:br>
            <a:r>
              <a:rPr lang="en-US" b="1" dirty="0">
                <a:solidFill>
                  <a:schemeClr val="bg1"/>
                </a:solidFill>
              </a:rPr>
              <a:t>resolved, asked, urged, praised, went, requested, was terrified, distinguished himself, got on his knees and prayed</a:t>
            </a:r>
          </a:p>
        </p:txBody>
      </p:sp>
    </p:spTree>
    <p:extLst>
      <p:ext uri="{BB962C8B-B14F-4D97-AF65-F5344CB8AC3E}">
        <p14:creationId xmlns:p14="http://schemas.microsoft.com/office/powerpoint/2010/main" val="136857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Decided not Deciding</a:t>
            </a:r>
          </a:p>
        </p:txBody>
      </p:sp>
    </p:spTree>
    <p:extLst>
      <p:ext uri="{BB962C8B-B14F-4D97-AF65-F5344CB8AC3E}">
        <p14:creationId xmlns:p14="http://schemas.microsoft.com/office/powerpoint/2010/main" val="113499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His life was full of trouble and yet he remained faithful</a:t>
            </a:r>
          </a:p>
        </p:txBody>
      </p:sp>
    </p:spTree>
    <p:extLst>
      <p:ext uri="{BB962C8B-B14F-4D97-AF65-F5344CB8AC3E}">
        <p14:creationId xmlns:p14="http://schemas.microsoft.com/office/powerpoint/2010/main" val="160471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endParaRPr lang="en-US" b="1" dirty="0">
              <a:solidFill>
                <a:schemeClr val="bg1"/>
              </a:solidFill>
            </a:endParaRPr>
          </a:p>
        </p:txBody>
      </p:sp>
    </p:spTree>
    <p:extLst>
      <p:ext uri="{BB962C8B-B14F-4D97-AF65-F5344CB8AC3E}">
        <p14:creationId xmlns:p14="http://schemas.microsoft.com/office/powerpoint/2010/main" val="423612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“I was exhausted and lay ill for several days.”</a:t>
            </a:r>
            <a:br>
              <a:rPr lang="en-US" b="1" dirty="0">
                <a:solidFill>
                  <a:schemeClr val="bg1"/>
                </a:solidFill>
              </a:rPr>
            </a:br>
            <a:r>
              <a:rPr lang="en-US" b="1" dirty="0">
                <a:solidFill>
                  <a:schemeClr val="bg1"/>
                </a:solidFill>
              </a:rPr>
              <a:t>Daniel 8</a:t>
            </a:r>
          </a:p>
        </p:txBody>
      </p:sp>
    </p:spTree>
    <p:extLst>
      <p:ext uri="{BB962C8B-B14F-4D97-AF65-F5344CB8AC3E}">
        <p14:creationId xmlns:p14="http://schemas.microsoft.com/office/powerpoint/2010/main" val="75107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When do we get to take credit?</a:t>
            </a:r>
            <a:br>
              <a:rPr lang="en-US" b="1" dirty="0">
                <a:solidFill>
                  <a:schemeClr val="bg1"/>
                </a:solidFill>
              </a:rPr>
            </a:br>
            <a:br>
              <a:rPr lang="en-US" b="1" dirty="0">
                <a:solidFill>
                  <a:schemeClr val="bg1"/>
                </a:solidFill>
              </a:rPr>
            </a:br>
            <a:r>
              <a:rPr lang="en-US" b="1" dirty="0">
                <a:solidFill>
                  <a:schemeClr val="bg1"/>
                </a:solidFill>
              </a:rPr>
              <a:t>When does God get the blame?</a:t>
            </a:r>
            <a:br>
              <a:rPr lang="en-US" b="1" dirty="0">
                <a:solidFill>
                  <a:schemeClr val="bg1"/>
                </a:solidFill>
              </a:rPr>
            </a:br>
            <a:br>
              <a:rPr lang="en-US" b="1" dirty="0">
                <a:solidFill>
                  <a:schemeClr val="bg1"/>
                </a:solidFill>
              </a:rPr>
            </a:br>
            <a:r>
              <a:rPr lang="en-US" b="1" dirty="0">
                <a:solidFill>
                  <a:schemeClr val="bg1"/>
                </a:solidFill>
              </a:rPr>
              <a:t>-Never-</a:t>
            </a:r>
          </a:p>
        </p:txBody>
      </p:sp>
    </p:spTree>
    <p:extLst>
      <p:ext uri="{BB962C8B-B14F-4D97-AF65-F5344CB8AC3E}">
        <p14:creationId xmlns:p14="http://schemas.microsoft.com/office/powerpoint/2010/main" val="290670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Daniel’s perspective of God empowered his life of faithfulness</a:t>
            </a:r>
          </a:p>
        </p:txBody>
      </p:sp>
    </p:spTree>
    <p:extLst>
      <p:ext uri="{BB962C8B-B14F-4D97-AF65-F5344CB8AC3E}">
        <p14:creationId xmlns:p14="http://schemas.microsoft.com/office/powerpoint/2010/main" val="2423974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normAutofit fontScale="90000"/>
          </a:bodyPr>
          <a:lstStyle/>
          <a:p>
            <a:pPr algn="ctr"/>
            <a:r>
              <a:rPr lang="en-US" b="1" dirty="0">
                <a:solidFill>
                  <a:schemeClr val="bg1"/>
                </a:solidFill>
              </a:rPr>
              <a:t>The high priest said to him, “I charge you under oath by the living God: Tell us if you are the Christ, the Son of God.” “Yes, it is as you say,” Jesus replied. “But I say to all of you: In the future you will see the Son of Man sitting at the right hand of the Mighty One and coming on the clouds of heaven.” Then the high priest tore his clothes and said, “He has spoken blasphemy! Why do we need any more witnesses? Look, now you have heard the blasphemy. What do you think?” He is worthy of death,” they answered. </a:t>
            </a:r>
            <a:br>
              <a:rPr lang="en-US" b="1" dirty="0">
                <a:solidFill>
                  <a:schemeClr val="bg1"/>
                </a:solidFill>
              </a:rPr>
            </a:br>
            <a:r>
              <a:rPr lang="en-US" b="1" dirty="0">
                <a:solidFill>
                  <a:schemeClr val="bg1"/>
                </a:solidFill>
              </a:rPr>
              <a:t> Matthew 26</a:t>
            </a:r>
          </a:p>
        </p:txBody>
      </p:sp>
    </p:spTree>
    <p:extLst>
      <p:ext uri="{BB962C8B-B14F-4D97-AF65-F5344CB8AC3E}">
        <p14:creationId xmlns:p14="http://schemas.microsoft.com/office/powerpoint/2010/main" val="3799604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“I saw in the night visions, and behold, with the clouds of heaven there came one like a son of man, and he came to the Ancient of Days and was presented before him. And to him was given dominion and glory and a kingdom, that all peoples, nations, and languages should serve him; his dominion is an everlasting dominion, which shall not pass away, and his kingdom one that shall not be destroyed. </a:t>
            </a:r>
            <a:br>
              <a:rPr lang="en-US" b="1" dirty="0">
                <a:solidFill>
                  <a:schemeClr val="bg1"/>
                </a:solidFill>
              </a:rPr>
            </a:br>
            <a:r>
              <a:rPr lang="en-US" b="1" dirty="0">
                <a:solidFill>
                  <a:schemeClr val="bg1"/>
                </a:solidFill>
              </a:rPr>
              <a:t>Daniel 7</a:t>
            </a:r>
          </a:p>
        </p:txBody>
      </p:sp>
    </p:spTree>
    <p:extLst>
      <p:ext uri="{BB962C8B-B14F-4D97-AF65-F5344CB8AC3E}">
        <p14:creationId xmlns:p14="http://schemas.microsoft.com/office/powerpoint/2010/main" val="3737224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Daniel’s perspective of God empowered his life of faithfulness</a:t>
            </a:r>
          </a:p>
        </p:txBody>
      </p:sp>
    </p:spTree>
    <p:extLst>
      <p:ext uri="{BB962C8B-B14F-4D97-AF65-F5344CB8AC3E}">
        <p14:creationId xmlns:p14="http://schemas.microsoft.com/office/powerpoint/2010/main" val="45327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What would Daniel had missed if he not been faithful?</a:t>
            </a:r>
          </a:p>
        </p:txBody>
      </p:sp>
    </p:spTree>
    <p:extLst>
      <p:ext uri="{BB962C8B-B14F-4D97-AF65-F5344CB8AC3E}">
        <p14:creationId xmlns:p14="http://schemas.microsoft.com/office/powerpoint/2010/main" val="2555293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Now when Daniel learned that the decree had been published, he went home to his upstairs room where the windows opened toward Jerusalem. Three times a day he got down on his knees and prayed, giving thanks to his God, just as he had done before.</a:t>
            </a:r>
          </a:p>
        </p:txBody>
      </p:sp>
    </p:spTree>
    <p:extLst>
      <p:ext uri="{BB962C8B-B14F-4D97-AF65-F5344CB8AC3E}">
        <p14:creationId xmlns:p14="http://schemas.microsoft.com/office/powerpoint/2010/main" val="301097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Don’t try to change the world</a:t>
            </a:r>
            <a:br>
              <a:rPr lang="en-US" b="1" dirty="0">
                <a:solidFill>
                  <a:schemeClr val="bg1"/>
                </a:solidFill>
              </a:rPr>
            </a:br>
            <a:br>
              <a:rPr lang="en-US" b="1" dirty="0">
                <a:solidFill>
                  <a:schemeClr val="bg1"/>
                </a:solidFill>
              </a:rPr>
            </a:br>
            <a:r>
              <a:rPr lang="en-US" b="1" dirty="0">
                <a:solidFill>
                  <a:schemeClr val="bg1"/>
                </a:solidFill>
              </a:rPr>
              <a:t>Just be faithful</a:t>
            </a:r>
          </a:p>
        </p:txBody>
      </p:sp>
    </p:spTree>
    <p:extLst>
      <p:ext uri="{BB962C8B-B14F-4D97-AF65-F5344CB8AC3E}">
        <p14:creationId xmlns:p14="http://schemas.microsoft.com/office/powerpoint/2010/main" val="301542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The king said “My word is final: If you don’t tell me the dream and its interpretation, you will be torn limb from limb, and your houses will be made a garbage dump. But if you make the dream and its interpretation known to me, you’ll receive gifts, a reward, and great honor from me. </a:t>
            </a:r>
            <a:br>
              <a:rPr lang="en-US" b="1" dirty="0">
                <a:solidFill>
                  <a:schemeClr val="bg1"/>
                </a:solidFill>
              </a:rPr>
            </a:br>
            <a:r>
              <a:rPr lang="en-US" b="1" dirty="0">
                <a:solidFill>
                  <a:schemeClr val="bg1"/>
                </a:solidFill>
              </a:rPr>
              <a:t>Daniel 2</a:t>
            </a:r>
          </a:p>
        </p:txBody>
      </p:sp>
    </p:spTree>
    <p:extLst>
      <p:ext uri="{BB962C8B-B14F-4D97-AF65-F5344CB8AC3E}">
        <p14:creationId xmlns:p14="http://schemas.microsoft.com/office/powerpoint/2010/main" val="331674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The decree was issued that the wise men were to be executed, and they searched for Daniel and his friends, to kill them. </a:t>
            </a:r>
          </a:p>
        </p:txBody>
      </p:sp>
    </p:spTree>
    <p:extLst>
      <p:ext uri="{BB962C8B-B14F-4D97-AF65-F5344CB8AC3E}">
        <p14:creationId xmlns:p14="http://schemas.microsoft.com/office/powerpoint/2010/main" val="145121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noAutofit/>
          </a:bodyPr>
          <a:lstStyle/>
          <a:p>
            <a:pPr algn="ctr"/>
            <a:r>
              <a:rPr lang="en-US" sz="3600" b="1" dirty="0">
                <a:solidFill>
                  <a:schemeClr val="bg1"/>
                </a:solidFill>
              </a:rPr>
              <a:t>Then Daniel responded with tact and discretion to Arioch, the captain of the king’s guard,, who had gone out to execute the wise men of Babylon. He asked Arioch, the king’s officer, “Why is the decree from the king so harsh?”, Then Arioch explained the situation to Daniel. So Daniel went and asked the king to give him some time, so that he could give the king the interpretation. Then Daniel went to his house and told his friends about the matter, urging them to ask the God of the heavens for mercy concerning this mystery, so Daniel and his friends would not be destroyed with the rest of Babylon’s wise men. The mystery was then revealed to Daniel in a vision at night, and Daniel praised the God of the heavens.</a:t>
            </a:r>
          </a:p>
        </p:txBody>
      </p:sp>
    </p:spTree>
    <p:extLst>
      <p:ext uri="{BB962C8B-B14F-4D97-AF65-F5344CB8AC3E}">
        <p14:creationId xmlns:p14="http://schemas.microsoft.com/office/powerpoint/2010/main" val="398446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Then King Nebuchadnezzar fell facedown, worshiped Daniel, and gave orders to present an offering and incense to him. The king said to Daniel, “Your God is indeed God of gods, Lord of kings, and a revealer of mysteries, since you were able to reveal this mystery.” </a:t>
            </a:r>
          </a:p>
        </p:txBody>
      </p:sp>
    </p:spTree>
    <p:extLst>
      <p:ext uri="{BB962C8B-B14F-4D97-AF65-F5344CB8AC3E}">
        <p14:creationId xmlns:p14="http://schemas.microsoft.com/office/powerpoint/2010/main" val="280097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Grace &amp; Grit</a:t>
            </a:r>
            <a:br>
              <a:rPr lang="en-US" b="1" dirty="0">
                <a:solidFill>
                  <a:schemeClr val="bg1"/>
                </a:solidFill>
              </a:rPr>
            </a:br>
            <a:br>
              <a:rPr lang="en-US" b="1" dirty="0">
                <a:solidFill>
                  <a:schemeClr val="bg1"/>
                </a:solidFill>
              </a:rPr>
            </a:br>
            <a:br>
              <a:rPr lang="en-US" b="1" dirty="0">
                <a:solidFill>
                  <a:schemeClr val="bg1"/>
                </a:solidFill>
              </a:rPr>
            </a:br>
            <a:r>
              <a:rPr lang="en-US" b="1" dirty="0">
                <a:solidFill>
                  <a:schemeClr val="bg1"/>
                </a:solidFill>
              </a:rPr>
              <a:t>“May the name of God be praised forever and ever, for wisdom and power belong to him."</a:t>
            </a:r>
          </a:p>
        </p:txBody>
      </p:sp>
    </p:spTree>
    <p:extLst>
      <p:ext uri="{BB962C8B-B14F-4D97-AF65-F5344CB8AC3E}">
        <p14:creationId xmlns:p14="http://schemas.microsoft.com/office/powerpoint/2010/main" val="275692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000">
              <a:schemeClr val="tx2">
                <a:lumMod val="75000"/>
              </a:schemeClr>
            </a:gs>
            <a:gs pos="38000">
              <a:schemeClr val="tx2">
                <a:lumMod val="75000"/>
              </a:schemeClr>
            </a:gs>
            <a:gs pos="99000">
              <a:schemeClr val="bg2">
                <a:lumMod val="5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A35A-A118-E9BC-6CB6-BC11DC2EE521}"/>
              </a:ext>
            </a:extLst>
          </p:cNvPr>
          <p:cNvSpPr>
            <a:spLocks noGrp="1"/>
          </p:cNvSpPr>
          <p:nvPr>
            <p:ph type="title"/>
          </p:nvPr>
        </p:nvSpPr>
        <p:spPr>
          <a:xfrm>
            <a:off x="130629" y="0"/>
            <a:ext cx="12061371" cy="6743700"/>
          </a:xfrm>
        </p:spPr>
        <p:txBody>
          <a:bodyPr/>
          <a:lstStyle/>
          <a:p>
            <a:pPr algn="ctr"/>
            <a:r>
              <a:rPr lang="en-US" b="1" dirty="0">
                <a:solidFill>
                  <a:schemeClr val="bg1"/>
                </a:solidFill>
              </a:rPr>
              <a:t>Daniel distinguished himself above the administrators because he had an extraordinary spirit, so the king planned to set him over the whole realm. </a:t>
            </a:r>
            <a:br>
              <a:rPr lang="en-US" b="1" dirty="0">
                <a:solidFill>
                  <a:schemeClr val="bg1"/>
                </a:solidFill>
              </a:rPr>
            </a:br>
            <a:r>
              <a:rPr lang="en-US" b="1" dirty="0">
                <a:solidFill>
                  <a:schemeClr val="bg1"/>
                </a:solidFill>
              </a:rPr>
              <a:t>Daniel 6</a:t>
            </a:r>
          </a:p>
        </p:txBody>
      </p:sp>
    </p:spTree>
    <p:extLst>
      <p:ext uri="{BB962C8B-B14F-4D97-AF65-F5344CB8AC3E}">
        <p14:creationId xmlns:p14="http://schemas.microsoft.com/office/powerpoint/2010/main" val="3861511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978</Words>
  <Application>Microsoft Macintosh PowerPoint</Application>
  <PresentationFormat>Widescreen</PresentationFormat>
  <Paragraphs>25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Don’t try to change the world  Just be faithful</vt:lpstr>
      <vt:lpstr>The king said “My word is final: If you don’t tell me the dream and its interpretation, you will be torn limb from limb, and your houses will be made a garbage dump. But if you make the dream and its interpretation known to me, you’ll receive gifts, a reward, and great honor from me.  Daniel 2</vt:lpstr>
      <vt:lpstr>The decree was issued that the wise men were to be executed, and they searched for Daniel and his friends, to kill them. </vt:lpstr>
      <vt:lpstr>Then Daniel responded with tact and discretion to Arioch, the captain of the king’s guard,, who had gone out to execute the wise men of Babylon. He asked Arioch, the king’s officer, “Why is the decree from the king so harsh?”, Then Arioch explained the situation to Daniel. So Daniel went and asked the king to give him some time, so that he could give the king the interpretation. Then Daniel went to his house and told his friends about the matter, urging them to ask the God of the heavens for mercy concerning this mystery, so Daniel and his friends would not be destroyed with the rest of Babylon’s wise men. The mystery was then revealed to Daniel in a vision at night, and Daniel praised the God of the heavens.</vt:lpstr>
      <vt:lpstr>Then King Nebuchadnezzar fell facedown, worshiped Daniel, and gave orders to present an offering and incense to him. The king said to Daniel, “Your God is indeed God of gods, Lord of kings, and a revealer of mysteries, since you were able to reveal this mystery.” </vt:lpstr>
      <vt:lpstr>Grace &amp; Grit   “May the name of God be praised forever and ever, for wisdom and power belong to him."</vt:lpstr>
      <vt:lpstr>Daniel distinguished himself above the administrators because he had an extraordinary spirit, so the king planned to set him over the whole realm.  Daniel 6</vt:lpstr>
      <vt:lpstr>The administrators kept trying to find a charge against Daniel regarding the kingdom. But they could find no charge or corruption, for he was trustworthy</vt:lpstr>
      <vt:lpstr>  The windows in its upstairs room opened toward Jerusalem, and three times a day he got down on his knees, prayed, and gave thanks to his God, just as he had done before.   </vt:lpstr>
      <vt:lpstr>Then these men went as a group and found Daniel petitioning and imploring his God. So they approached the king. </vt:lpstr>
      <vt:lpstr>If we are thrown into the blazing furnace, the God we serve is able to save us from it, and he will rescue us from your hand, O king. But even if he does not, we want you to know, O king, that we will not serve your gods or worship the image of gold you have set up.” Daniel 3</vt:lpstr>
      <vt:lpstr>What are we to expect of God?  What does he expect of us?</vt:lpstr>
      <vt:lpstr>But we have this treasure in jars of clay to show that this all-surpassing power is from God and not from us.  We are hard pressed on every side, but not crushed; perplexed, but not in despair; 9persecuted, but not abandoned; struck down, but not destroyed. 2 Corinthians 4</vt:lpstr>
      <vt:lpstr>God is the only hero</vt:lpstr>
      <vt:lpstr>Daniel’s Grit  resolved, asked, urged, praised, went, requested, was terrified, distinguished himself, got on his knees and prayed</vt:lpstr>
      <vt:lpstr>Decided not Deciding</vt:lpstr>
      <vt:lpstr>His life was full of trouble and yet he remained faithful</vt:lpstr>
      <vt:lpstr>“I was exhausted and lay ill for several days.” Daniel 8</vt:lpstr>
      <vt:lpstr>When do we get to take credit?  When does God get the blame?  -Never-</vt:lpstr>
      <vt:lpstr>Daniel’s perspective of God empowered his life of faithfulness</vt:lpstr>
      <vt:lpstr>The high priest said to him, “I charge you under oath by the living God: Tell us if you are the Christ, the Son of God.” “Yes, it is as you say,” Jesus replied. “But I say to all of you: In the future you will see the Son of Man sitting at the right hand of the Mighty One and coming on the clouds of heaven.” Then the high priest tore his clothes and said, “He has spoken blasphemy! Why do we need any more witnesses? Look, now you have heard the blasphemy. What do you think?” He is worthy of death,” they answered.   Matthew 26</vt:lpstr>
      <vt:lpstr>“I saw in the night visions, and behold, with the clouds of heaven there came one like a son of man, and he came to the Ancient of Days and was presented before him. And to him was given dominion and glory and a kingdom, that all peoples, nations, and languages should serve him; his dominion is an everlasting dominion, which shall not pass away, and his kingdom one that shall not be destroyed.  Daniel 7</vt:lpstr>
      <vt:lpstr>Daniel’s perspective of God empowered his life of faithfulness</vt:lpstr>
      <vt:lpstr>What would Daniel had missed if he not been faithful?</vt:lpstr>
      <vt:lpstr>Now when Daniel learned that the decree had been published, he went home to his upstairs room where the windows opened toward Jerusalem. Three times a day he got down on his knees and prayed, giving thanks to his God, just as he had done before.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williams</dc:creator>
  <cp:lastModifiedBy>Microsoft Office User</cp:lastModifiedBy>
  <cp:revision>4</cp:revision>
  <dcterms:created xsi:type="dcterms:W3CDTF">2024-01-10T23:20:58Z</dcterms:created>
  <dcterms:modified xsi:type="dcterms:W3CDTF">2024-01-14T14:47:03Z</dcterms:modified>
</cp:coreProperties>
</file>