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sldIdLst>
    <p:sldId id="375" r:id="rId4"/>
    <p:sldId id="376" r:id="rId5"/>
    <p:sldId id="377" r:id="rId6"/>
    <p:sldId id="378" r:id="rId7"/>
    <p:sldId id="379" r:id="rId8"/>
    <p:sldId id="380" r:id="rId9"/>
    <p:sldId id="381" r:id="rId10"/>
    <p:sldId id="382" r:id="rId11"/>
    <p:sldId id="383" r:id="rId12"/>
    <p:sldId id="384" r:id="rId13"/>
    <p:sldId id="385" r:id="rId14"/>
    <p:sldId id="386" r:id="rId15"/>
    <p:sldId id="271" r:id="rId16"/>
    <p:sldId id="387" r:id="rId17"/>
    <p:sldId id="388" r:id="rId18"/>
    <p:sldId id="389" r:id="rId19"/>
    <p:sldId id="390" r:id="rId20"/>
    <p:sldId id="391" r:id="rId21"/>
    <p:sldId id="392" r:id="rId22"/>
    <p:sldId id="39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345"/>
    <p:restoredTop sz="96405"/>
  </p:normalViewPr>
  <p:slideViewPr>
    <p:cSldViewPr snapToGrid="0">
      <p:cViewPr varScale="1">
        <p:scale>
          <a:sx n="111" d="100"/>
          <a:sy n="111" d="100"/>
        </p:scale>
        <p:origin x="232"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BDC62-8631-7F4A-88C3-9EE9EEB5C3CF}" type="doc">
      <dgm:prSet loTypeId="urn:microsoft.com/office/officeart/2005/8/layout/arrow5" loCatId="" qsTypeId="urn:microsoft.com/office/officeart/2005/8/quickstyle/simple1" qsCatId="simple" csTypeId="urn:microsoft.com/office/officeart/2005/8/colors/accent1_2" csCatId="accent1" phldr="1"/>
      <dgm:spPr/>
      <dgm:t>
        <a:bodyPr/>
        <a:lstStyle/>
        <a:p>
          <a:endParaRPr lang="en-US"/>
        </a:p>
      </dgm:t>
    </dgm:pt>
    <dgm:pt modelId="{055FA8E7-C9E4-5D40-9F31-162D912BB84A}">
      <dgm:prSet phldrT="[Text]"/>
      <dgm:spPr>
        <a:solidFill>
          <a:srgbClr val="FFFF00"/>
        </a:solidFill>
      </dgm:spPr>
      <dgm:t>
        <a:bodyPr/>
        <a:lstStyle/>
        <a:p>
          <a:r>
            <a:rPr lang="en-US" dirty="0">
              <a:solidFill>
                <a:schemeClr val="bg1"/>
              </a:solidFill>
            </a:rPr>
            <a:t>Don't Express Your Feelings</a:t>
          </a:r>
        </a:p>
      </dgm:t>
    </dgm:pt>
    <dgm:pt modelId="{77E00256-78E7-B047-8F59-601F58A3C7CA}" type="parTrans" cxnId="{63C40B2B-096C-9E4D-B3ED-CFA77B817E71}">
      <dgm:prSet/>
      <dgm:spPr/>
      <dgm:t>
        <a:bodyPr/>
        <a:lstStyle/>
        <a:p>
          <a:endParaRPr lang="en-US"/>
        </a:p>
      </dgm:t>
    </dgm:pt>
    <dgm:pt modelId="{E6E1E68B-0384-7D45-93B2-730BADC23756}" type="sibTrans" cxnId="{63C40B2B-096C-9E4D-B3ED-CFA77B817E71}">
      <dgm:prSet/>
      <dgm:spPr/>
      <dgm:t>
        <a:bodyPr/>
        <a:lstStyle/>
        <a:p>
          <a:endParaRPr lang="en-US"/>
        </a:p>
      </dgm:t>
    </dgm:pt>
    <dgm:pt modelId="{592BCD2A-0CD4-1C46-A22F-900829557972}">
      <dgm:prSet phldrT="[Text]"/>
      <dgm:spPr>
        <a:solidFill>
          <a:srgbClr val="FF0000"/>
        </a:solidFill>
      </dgm:spPr>
      <dgm:t>
        <a:bodyPr/>
        <a:lstStyle/>
        <a:p>
          <a:r>
            <a:rPr lang="en-US" dirty="0">
              <a:solidFill>
                <a:schemeClr val="bg1"/>
              </a:solidFill>
            </a:rPr>
            <a:t>Believe Your Feelings</a:t>
          </a:r>
        </a:p>
      </dgm:t>
    </dgm:pt>
    <dgm:pt modelId="{25E4D9CF-07D0-8941-B8BA-F61B64EFAAAF}" type="parTrans" cxnId="{886F3CEB-7AAA-5040-8B00-8C305620B23D}">
      <dgm:prSet/>
      <dgm:spPr/>
      <dgm:t>
        <a:bodyPr/>
        <a:lstStyle/>
        <a:p>
          <a:endParaRPr lang="en-US"/>
        </a:p>
      </dgm:t>
    </dgm:pt>
    <dgm:pt modelId="{75CF8234-E497-8C41-BB64-F1AB7E875B44}" type="sibTrans" cxnId="{886F3CEB-7AAA-5040-8B00-8C305620B23D}">
      <dgm:prSet/>
      <dgm:spPr/>
      <dgm:t>
        <a:bodyPr/>
        <a:lstStyle/>
        <a:p>
          <a:endParaRPr lang="en-US"/>
        </a:p>
      </dgm:t>
    </dgm:pt>
    <dgm:pt modelId="{5191A983-8CB5-6E41-85C7-2631A9896428}" type="pres">
      <dgm:prSet presAssocID="{89BBDC62-8631-7F4A-88C3-9EE9EEB5C3CF}" presName="diagram" presStyleCnt="0">
        <dgm:presLayoutVars>
          <dgm:dir/>
          <dgm:resizeHandles val="exact"/>
        </dgm:presLayoutVars>
      </dgm:prSet>
      <dgm:spPr/>
    </dgm:pt>
    <dgm:pt modelId="{8048AAB0-1D8A-0542-BE7D-B62DDEA9E9A3}" type="pres">
      <dgm:prSet presAssocID="{055FA8E7-C9E4-5D40-9F31-162D912BB84A}" presName="arrow" presStyleLbl="node1" presStyleIdx="0" presStyleCnt="2">
        <dgm:presLayoutVars>
          <dgm:bulletEnabled val="1"/>
        </dgm:presLayoutVars>
      </dgm:prSet>
      <dgm:spPr/>
    </dgm:pt>
    <dgm:pt modelId="{EB3F19CC-A56D-1142-A81E-BC42CCEFFEC4}" type="pres">
      <dgm:prSet presAssocID="{592BCD2A-0CD4-1C46-A22F-900829557972}" presName="arrow" presStyleLbl="node1" presStyleIdx="1" presStyleCnt="2" custRadScaleRad="93840" custRadScaleInc="-2020">
        <dgm:presLayoutVars>
          <dgm:bulletEnabled val="1"/>
        </dgm:presLayoutVars>
      </dgm:prSet>
      <dgm:spPr/>
    </dgm:pt>
  </dgm:ptLst>
  <dgm:cxnLst>
    <dgm:cxn modelId="{63C40B2B-096C-9E4D-B3ED-CFA77B817E71}" srcId="{89BBDC62-8631-7F4A-88C3-9EE9EEB5C3CF}" destId="{055FA8E7-C9E4-5D40-9F31-162D912BB84A}" srcOrd="0" destOrd="0" parTransId="{77E00256-78E7-B047-8F59-601F58A3C7CA}" sibTransId="{E6E1E68B-0384-7D45-93B2-730BADC23756}"/>
    <dgm:cxn modelId="{B8B74574-61D1-B747-A5D2-0870B5C6FAFD}" type="presOf" srcId="{592BCD2A-0CD4-1C46-A22F-900829557972}" destId="{EB3F19CC-A56D-1142-A81E-BC42CCEFFEC4}" srcOrd="0" destOrd="0" presId="urn:microsoft.com/office/officeart/2005/8/layout/arrow5"/>
    <dgm:cxn modelId="{01A78F75-15A5-3546-B1AA-B372D891FEBA}" type="presOf" srcId="{055FA8E7-C9E4-5D40-9F31-162D912BB84A}" destId="{8048AAB0-1D8A-0542-BE7D-B62DDEA9E9A3}" srcOrd="0" destOrd="0" presId="urn:microsoft.com/office/officeart/2005/8/layout/arrow5"/>
    <dgm:cxn modelId="{0E1CD9BD-D224-5648-BAE1-4AA115FD84FE}" type="presOf" srcId="{89BBDC62-8631-7F4A-88C3-9EE9EEB5C3CF}" destId="{5191A983-8CB5-6E41-85C7-2631A9896428}" srcOrd="0" destOrd="0" presId="urn:microsoft.com/office/officeart/2005/8/layout/arrow5"/>
    <dgm:cxn modelId="{886F3CEB-7AAA-5040-8B00-8C305620B23D}" srcId="{89BBDC62-8631-7F4A-88C3-9EE9EEB5C3CF}" destId="{592BCD2A-0CD4-1C46-A22F-900829557972}" srcOrd="1" destOrd="0" parTransId="{25E4D9CF-07D0-8941-B8BA-F61B64EFAAAF}" sibTransId="{75CF8234-E497-8C41-BB64-F1AB7E875B44}"/>
    <dgm:cxn modelId="{83643F35-797E-2B46-B21E-5AB6C9CE7560}" type="presParOf" srcId="{5191A983-8CB5-6E41-85C7-2631A9896428}" destId="{8048AAB0-1D8A-0542-BE7D-B62DDEA9E9A3}" srcOrd="0" destOrd="0" presId="urn:microsoft.com/office/officeart/2005/8/layout/arrow5"/>
    <dgm:cxn modelId="{2E4B7FF0-933A-B44A-87A7-3E53D0D03980}" type="presParOf" srcId="{5191A983-8CB5-6E41-85C7-2631A9896428}" destId="{EB3F19CC-A56D-1142-A81E-BC42CCEFFEC4}"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8AAB0-1D8A-0542-BE7D-B62DDEA9E9A3}">
      <dsp:nvSpPr>
        <dsp:cNvPr id="0" name=""/>
        <dsp:cNvSpPr/>
      </dsp:nvSpPr>
      <dsp:spPr>
        <a:xfrm rot="16200000">
          <a:off x="1763" y="744802"/>
          <a:ext cx="3929062" cy="3929062"/>
        </a:xfrm>
        <a:prstGeom prst="downArrow">
          <a:avLst>
            <a:gd name="adj1" fmla="val 50000"/>
            <a:gd name="adj2" fmla="val 35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chemeClr val="bg1"/>
              </a:solidFill>
            </a:rPr>
            <a:t>Don't Express Your Feelings</a:t>
          </a:r>
        </a:p>
      </dsp:txBody>
      <dsp:txXfrm rot="5400000">
        <a:off x="1764" y="1727067"/>
        <a:ext cx="3241476" cy="1964531"/>
      </dsp:txXfrm>
    </dsp:sp>
    <dsp:sp modelId="{EB3F19CC-A56D-1142-A81E-BC42CCEFFEC4}">
      <dsp:nvSpPr>
        <dsp:cNvPr id="0" name=""/>
        <dsp:cNvSpPr/>
      </dsp:nvSpPr>
      <dsp:spPr>
        <a:xfrm rot="5400000">
          <a:off x="4063993" y="619965"/>
          <a:ext cx="3929062" cy="3929062"/>
        </a:xfrm>
        <a:prstGeom prst="downArrow">
          <a:avLst>
            <a:gd name="adj1" fmla="val 50000"/>
            <a:gd name="adj2" fmla="val 35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chemeClr val="bg1"/>
              </a:solidFill>
            </a:rPr>
            <a:t>Believe Your Feelings</a:t>
          </a:r>
        </a:p>
      </dsp:txBody>
      <dsp:txXfrm rot="-5400000">
        <a:off x="4751580" y="1602231"/>
        <a:ext cx="3241476" cy="196453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7/16/23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3" name="Picture 2" descr="A child standing on a railing with water in the background&#10;&#10;Description automatically generated">
            <a:extLst>
              <a:ext uri="{FF2B5EF4-FFF2-40B4-BE49-F238E27FC236}">
                <a16:creationId xmlns:a16="http://schemas.microsoft.com/office/drawing/2014/main" id="{709BB1E1-EEE1-3369-A231-26804DA43CC0}"/>
              </a:ext>
            </a:extLst>
          </p:cNvPr>
          <p:cNvPicPr>
            <a:picLocks noChangeAspect="1"/>
          </p:cNvPicPr>
          <p:nvPr/>
        </p:nvPicPr>
        <p:blipFill>
          <a:blip r:embed="rId2"/>
          <a:stretch>
            <a:fillRect/>
          </a:stretch>
        </p:blipFill>
        <p:spPr>
          <a:xfrm>
            <a:off x="3613504" y="111210"/>
            <a:ext cx="4964992" cy="6623222"/>
          </a:xfrm>
          <a:prstGeom prst="rect">
            <a:avLst/>
          </a:prstGeom>
        </p:spPr>
      </p:pic>
    </p:spTree>
    <p:extLst>
      <p:ext uri="{BB962C8B-B14F-4D97-AF65-F5344CB8AC3E}">
        <p14:creationId xmlns:p14="http://schemas.microsoft.com/office/powerpoint/2010/main" val="507590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But let none of you suffer as a murderer or a thief or an evildoer or as a meddler.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2946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Yet if anyone suffers as a Christian, let him not be ashamed, but let him glorify God in that name.</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29147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If you falter in times of trouble, how small is your strength! </a:t>
            </a:r>
            <a:br>
              <a:rPr lang="en-US" sz="5900" b="1" dirty="0"/>
            </a:br>
            <a:r>
              <a:rPr lang="en-US" sz="5900" b="1" dirty="0"/>
              <a:t>Prov 24:10</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6335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a:extLst>
              <a:ext uri="{FF2B5EF4-FFF2-40B4-BE49-F238E27FC236}">
                <a16:creationId xmlns:a16="http://schemas.microsoft.com/office/drawing/2014/main" id="{1B41A5A3-86BF-CCCD-F666-FB409E188244}"/>
              </a:ext>
            </a:extLst>
          </p:cNvPr>
          <p:cNvSpPr/>
          <p:nvPr/>
        </p:nvSpPr>
        <p:spPr>
          <a:xfrm>
            <a:off x="5449796" y="2272152"/>
            <a:ext cx="1986222" cy="1885654"/>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triped Right Arrow 3">
            <a:extLst>
              <a:ext uri="{FF2B5EF4-FFF2-40B4-BE49-F238E27FC236}">
                <a16:creationId xmlns:a16="http://schemas.microsoft.com/office/drawing/2014/main" id="{B0F1AD71-CF9D-12B5-6F35-6ABFC87A67B6}"/>
              </a:ext>
            </a:extLst>
          </p:cNvPr>
          <p:cNvSpPr/>
          <p:nvPr/>
        </p:nvSpPr>
        <p:spPr>
          <a:xfrm>
            <a:off x="1672046" y="2534573"/>
            <a:ext cx="3105051" cy="1360813"/>
          </a:xfrm>
          <a:prstGeom prst="stripedRightArrow">
            <a:avLst/>
          </a:prstGeom>
          <a:solidFill>
            <a:srgbClr val="00B0F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21792">
              <a:spcAft>
                <a:spcPts val="600"/>
              </a:spcAft>
            </a:pPr>
            <a:r>
              <a:rPr lang="en-US" sz="2176" b="1" kern="1200" dirty="0">
                <a:solidFill>
                  <a:schemeClr val="tx1"/>
                </a:solidFill>
                <a:latin typeface="+mn-lt"/>
                <a:ea typeface="+mn-ea"/>
                <a:cs typeface="+mn-cs"/>
              </a:rPr>
              <a:t>TRAIN!</a:t>
            </a:r>
            <a:endParaRPr lang="en-US" sz="3200" b="1" dirty="0">
              <a:solidFill>
                <a:schemeClr val="tx1"/>
              </a:solidFill>
            </a:endParaRPr>
          </a:p>
        </p:txBody>
      </p:sp>
      <p:sp>
        <p:nvSpPr>
          <p:cNvPr id="5" name="TextBox 4">
            <a:extLst>
              <a:ext uri="{FF2B5EF4-FFF2-40B4-BE49-F238E27FC236}">
                <a16:creationId xmlns:a16="http://schemas.microsoft.com/office/drawing/2014/main" id="{6AD286C4-37CF-0442-09D0-624ABA522926}"/>
              </a:ext>
            </a:extLst>
          </p:cNvPr>
          <p:cNvSpPr txBox="1"/>
          <p:nvPr/>
        </p:nvSpPr>
        <p:spPr>
          <a:xfrm>
            <a:off x="5810165" y="3019028"/>
            <a:ext cx="1265483" cy="385362"/>
          </a:xfrm>
          <a:prstGeom prst="rect">
            <a:avLst/>
          </a:prstGeom>
          <a:noFill/>
        </p:spPr>
        <p:txBody>
          <a:bodyPr wrap="square" rtlCol="0">
            <a:spAutoFit/>
          </a:bodyPr>
          <a:lstStyle/>
          <a:p>
            <a:pPr algn="ctr" defTabSz="621792">
              <a:spcAft>
                <a:spcPts val="600"/>
              </a:spcAft>
            </a:pPr>
            <a:r>
              <a:rPr lang="en-US" sz="1904" b="1" kern="1200" dirty="0">
                <a:solidFill>
                  <a:schemeClr val="bg1"/>
                </a:solidFill>
                <a:latin typeface="+mn-lt"/>
                <a:ea typeface="+mn-ea"/>
                <a:cs typeface="+mn-cs"/>
              </a:rPr>
              <a:t>PRACTICE!</a:t>
            </a:r>
            <a:endParaRPr lang="en-US" sz="2800" b="1" dirty="0">
              <a:solidFill>
                <a:schemeClr val="bg1"/>
              </a:solidFill>
            </a:endParaRPr>
          </a:p>
        </p:txBody>
      </p:sp>
      <p:sp>
        <p:nvSpPr>
          <p:cNvPr id="6" name="Striped Right Arrow 5">
            <a:extLst>
              <a:ext uri="{FF2B5EF4-FFF2-40B4-BE49-F238E27FC236}">
                <a16:creationId xmlns:a16="http://schemas.microsoft.com/office/drawing/2014/main" id="{66394DEB-7CA1-3AFF-6D9E-0FC6824BA56B}"/>
              </a:ext>
            </a:extLst>
          </p:cNvPr>
          <p:cNvSpPr/>
          <p:nvPr/>
        </p:nvSpPr>
        <p:spPr>
          <a:xfrm>
            <a:off x="8175777" y="2534573"/>
            <a:ext cx="2819771" cy="1441477"/>
          </a:xfrm>
          <a:prstGeom prst="stripedRightArrow">
            <a:avLst/>
          </a:prstGeom>
          <a:solidFill>
            <a:srgbClr val="92D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21792">
              <a:spcAft>
                <a:spcPts val="600"/>
              </a:spcAft>
            </a:pPr>
            <a:r>
              <a:rPr lang="en-US" sz="2176" b="1" kern="1200" dirty="0">
                <a:solidFill>
                  <a:schemeClr val="tx1"/>
                </a:solidFill>
                <a:latin typeface="+mn-lt"/>
                <a:ea typeface="+mn-ea"/>
                <a:cs typeface="+mn-cs"/>
              </a:rPr>
              <a:t>GROW!</a:t>
            </a:r>
            <a:endParaRPr lang="en-US" sz="3200" b="1" dirty="0">
              <a:solidFill>
                <a:schemeClr val="tx1"/>
              </a:solidFill>
            </a:endParaRPr>
          </a:p>
        </p:txBody>
      </p:sp>
    </p:spTree>
    <p:extLst>
      <p:ext uri="{BB962C8B-B14F-4D97-AF65-F5344CB8AC3E}">
        <p14:creationId xmlns:p14="http://schemas.microsoft.com/office/powerpoint/2010/main" val="352428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For it is time for judgment to begin at the household of God; and if it begins with us, what will be the outcome for those who do not obey the gospel of God? And “If the righteous is scarcely saved, what will become of the ungodly and the sinner?”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63187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Two Kinds of “Judgment”</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5317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Godly sorrow brings repentance that leads to salvation and leaves no regret, but worldly sorrow brings death.</a:t>
            </a:r>
            <a:br>
              <a:rPr lang="en-US" sz="5900" b="1" dirty="0"/>
            </a:br>
            <a:r>
              <a:rPr lang="en-US" sz="5900" b="1" dirty="0"/>
              <a:t>2 Corinthians 7:10</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55404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Therefore, let those who suffer according to God’s will entrust their souls to a faithful Creator while doing good.</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06192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Jesus called out with a loud voice, “Father, into your hands I commit my spirit.” When he had said this, he breathed his last. </a:t>
            </a:r>
            <a:br>
              <a:rPr lang="en-US" sz="5900" b="1" dirty="0"/>
            </a:br>
            <a:r>
              <a:rPr lang="en-US" sz="5900" b="1" dirty="0"/>
              <a:t>Luke 23:46</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05148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7" name="Graphic 6" descr="Broken Heart with solid fill">
            <a:extLst>
              <a:ext uri="{FF2B5EF4-FFF2-40B4-BE49-F238E27FC236}">
                <a16:creationId xmlns:a16="http://schemas.microsoft.com/office/drawing/2014/main" id="{F4892F58-B181-93B5-4520-62F11C6E47C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16183" y="1825449"/>
            <a:ext cx="2791097" cy="2791097"/>
          </a:xfrm>
          <a:prstGeom prst="rect">
            <a:avLst/>
          </a:prstGeom>
        </p:spPr>
      </p:pic>
      <p:pic>
        <p:nvPicPr>
          <p:cNvPr id="9" name="Graphic 8" descr="Gravestone with solid fill">
            <a:extLst>
              <a:ext uri="{FF2B5EF4-FFF2-40B4-BE49-F238E27FC236}">
                <a16:creationId xmlns:a16="http://schemas.microsoft.com/office/drawing/2014/main" id="{C3D85B80-0F86-8C8E-0800-45899C0C85A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85446" y="1825449"/>
            <a:ext cx="2172789" cy="2172789"/>
          </a:xfrm>
          <a:prstGeom prst="rect">
            <a:avLst/>
          </a:prstGeom>
        </p:spPr>
      </p:pic>
      <p:sp>
        <p:nvSpPr>
          <p:cNvPr id="10" name="TextBox 9">
            <a:extLst>
              <a:ext uri="{FF2B5EF4-FFF2-40B4-BE49-F238E27FC236}">
                <a16:creationId xmlns:a16="http://schemas.microsoft.com/office/drawing/2014/main" id="{AC1389C1-5F6D-2E5F-70A0-D4C6627B29BC}"/>
              </a:ext>
            </a:extLst>
          </p:cNvPr>
          <p:cNvSpPr txBox="1"/>
          <p:nvPr/>
        </p:nvSpPr>
        <p:spPr>
          <a:xfrm>
            <a:off x="2116183" y="4616546"/>
            <a:ext cx="2791097" cy="923330"/>
          </a:xfrm>
          <a:prstGeom prst="rect">
            <a:avLst/>
          </a:prstGeom>
          <a:noFill/>
        </p:spPr>
        <p:txBody>
          <a:bodyPr wrap="square" rtlCol="0">
            <a:spAutoFit/>
          </a:bodyPr>
          <a:lstStyle/>
          <a:p>
            <a:pPr algn="ctr"/>
            <a:r>
              <a:rPr lang="en-US" sz="5400" dirty="0"/>
              <a:t>Deny</a:t>
            </a:r>
          </a:p>
        </p:txBody>
      </p:sp>
      <p:sp>
        <p:nvSpPr>
          <p:cNvPr id="11" name="TextBox 10">
            <a:extLst>
              <a:ext uri="{FF2B5EF4-FFF2-40B4-BE49-F238E27FC236}">
                <a16:creationId xmlns:a16="http://schemas.microsoft.com/office/drawing/2014/main" id="{FEEF592A-9997-243D-4F19-0D7AA71E4981}"/>
              </a:ext>
            </a:extLst>
          </p:cNvPr>
          <p:cNvSpPr txBox="1"/>
          <p:nvPr/>
        </p:nvSpPr>
        <p:spPr>
          <a:xfrm>
            <a:off x="7476291" y="4443005"/>
            <a:ext cx="2791097" cy="923330"/>
          </a:xfrm>
          <a:prstGeom prst="rect">
            <a:avLst/>
          </a:prstGeom>
          <a:noFill/>
        </p:spPr>
        <p:txBody>
          <a:bodyPr wrap="square" rtlCol="0">
            <a:spAutoFit/>
          </a:bodyPr>
          <a:lstStyle/>
          <a:p>
            <a:pPr algn="ctr"/>
            <a:r>
              <a:rPr lang="en-US" sz="5400" dirty="0"/>
              <a:t>Avoid</a:t>
            </a:r>
          </a:p>
        </p:txBody>
      </p:sp>
    </p:spTree>
    <p:extLst>
      <p:ext uri="{BB962C8B-B14F-4D97-AF65-F5344CB8AC3E}">
        <p14:creationId xmlns:p14="http://schemas.microsoft.com/office/powerpoint/2010/main" val="407673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graphicFrame>
        <p:nvGraphicFramePr>
          <p:cNvPr id="3" name="Diagram 2">
            <a:extLst>
              <a:ext uri="{FF2B5EF4-FFF2-40B4-BE49-F238E27FC236}">
                <a16:creationId xmlns:a16="http://schemas.microsoft.com/office/drawing/2014/main" id="{7B557E21-A7BA-66B0-66E2-6070266F9E63}"/>
              </a:ext>
            </a:extLst>
          </p:cNvPr>
          <p:cNvGraphicFramePr/>
          <p:nvPr>
            <p:extLst>
              <p:ext uri="{D42A27DB-BD31-4B8C-83A1-F6EECF244321}">
                <p14:modId xmlns:p14="http://schemas.microsoft.com/office/powerpoint/2010/main" val="69404419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193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Therefore, let those who suffer according to God’s will entrust their souls to a faithful Creator while doing good.</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380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Feel what you feel.</a:t>
            </a:r>
            <a:br>
              <a:rPr lang="en-US" sz="5900" b="1" dirty="0"/>
            </a:br>
            <a:br>
              <a:rPr lang="en-US" sz="5900" b="1" dirty="0"/>
            </a:br>
            <a:r>
              <a:rPr lang="en-US" sz="5900" b="1" dirty="0"/>
              <a:t>Believe what is real.</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7228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92932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Beloved, do not be surprised at the fiery trial when it comes upon you to test you, as though something strange were happening to you. But rejoice insofar as you share Christ’s sufferings, that you may also rejoice and be glad when his glory is revealed.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422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Therefore, since Christ suffered in his body, arm yourselves also with the same attitude, because he who has suffered in his body is done with sin</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7208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fontScale="90000"/>
          </a:bodyPr>
          <a:lstStyle/>
          <a:p>
            <a:pPr algn="ctr"/>
            <a:r>
              <a:rPr lang="en-US" sz="5900" b="1" dirty="0"/>
              <a:t>Let us fix our eyes on Jesus, the author and perfecter of our faith, who for the joy set before him endured the cross, scorning its shame, and sat down at the right hand of the throne of God. Consider him who endured such opposition from sinful men, so that you will not grow weary and lose heart.</a:t>
            </a:r>
            <a:br>
              <a:rPr lang="en-US" sz="5900" b="1" dirty="0"/>
            </a:br>
            <a:r>
              <a:rPr lang="en-US" sz="5900" b="1" dirty="0"/>
              <a:t>Hebrews 12:2</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563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If you are insulted for the name of Christ, you are blessed, because the Spirit of glory and of God rests upon you.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8912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The power to live outside of the tyranny of the opinions of others is rooted in our identity in Christ.</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9345312"/>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340</TotalTime>
  <Words>442</Words>
  <Application>Microsoft Macintosh PowerPoint</Application>
  <PresentationFormat>Widescreen</PresentationFormat>
  <Paragraphs>22</Paragraphs>
  <Slides>20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Calibri Light</vt:lpstr>
      <vt:lpstr>RCC Logo</vt:lpstr>
      <vt:lpstr>RCC No Logo</vt:lpstr>
      <vt:lpstr>White</vt:lpstr>
      <vt:lpstr>PowerPoint Presentation</vt:lpstr>
      <vt:lpstr>PowerPoint Presentation</vt:lpstr>
      <vt:lpstr>Feel what you feel.  Believe what is real.</vt:lpstr>
      <vt:lpstr>PowerPoint Presentation</vt:lpstr>
      <vt:lpstr>Beloved, do not be surprised at the fiery trial when it comes upon you to test you, as though something strange were happening to you. But rejoice insofar as you share Christ’s sufferings, that you may also rejoice and be glad when his glory is revealed. </vt:lpstr>
      <vt:lpstr>Therefore, since Christ suffered in his body, arm yourselves also with the same attitude, because he who has suffered in his body is done with sin</vt:lpstr>
      <vt:lpstr>Let us fix our eyes on Jesus, the author and perfecter of our faith, who for the joy set before him endured the cross, scorning its shame, and sat down at the right hand of the throne of God. Consider him who endured such opposition from sinful men, so that you will not grow weary and lose heart. Hebrews 12:2</vt:lpstr>
      <vt:lpstr>If you are insulted for the name of Christ, you are blessed, because the Spirit of glory and of God rests upon you. </vt:lpstr>
      <vt:lpstr>The power to live outside of the tyranny of the opinions of others is rooted in our identity in Christ.</vt:lpstr>
      <vt:lpstr>But let none of you suffer as a murderer or a thief or an evildoer or as a meddler. </vt:lpstr>
      <vt:lpstr>Yet if anyone suffers as a Christian, let him not be ashamed, but let him glorify God in that name.</vt:lpstr>
      <vt:lpstr>If you falter in times of trouble, how small is your strength!  Prov 24:10</vt:lpstr>
      <vt:lpstr>PowerPoint Presentation</vt:lpstr>
      <vt:lpstr>For it is time for judgment to begin at the household of God; and if it begins with us, what will be the outcome for those who do not obey the gospel of God? And “If the righteous is scarcely saved, what will become of the ungodly and the sinner?” </vt:lpstr>
      <vt:lpstr>Two Kinds of “Judgment”</vt:lpstr>
      <vt:lpstr>Godly sorrow brings repentance that leads to salvation and leaves no regret, but worldly sorrow brings death. 2 Corinthians 7:10</vt:lpstr>
      <vt:lpstr>Therefore, let those who suffer according to God’s will entrust their souls to a faithful Creator while doing good.</vt:lpstr>
      <vt:lpstr>Jesus called out with a loud voice, “Father, into your hands I commit my spirit.” When he had said this, he breathed his last.  Luke 23:46</vt:lpstr>
      <vt:lpstr>PowerPoint Presentation</vt:lpstr>
      <vt:lpstr>Therefore, let those who suffer according to God’s will entrust their souls to a faithful Creator while doing good.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26</cp:revision>
  <dcterms:created xsi:type="dcterms:W3CDTF">2023-01-04T22:18:55Z</dcterms:created>
  <dcterms:modified xsi:type="dcterms:W3CDTF">2023-07-16T13:46:15Z</dcterms:modified>
</cp:coreProperties>
</file>