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  <p:sldMasterId id="2147483672" r:id="rId2"/>
    <p:sldMasterId id="2147483684" r:id="rId3"/>
  </p:sldMasterIdLst>
  <p:sldIdLst>
    <p:sldId id="334" r:id="rId4"/>
    <p:sldId id="337" r:id="rId5"/>
    <p:sldId id="339" r:id="rId6"/>
    <p:sldId id="340" r:id="rId7"/>
    <p:sldId id="354" r:id="rId8"/>
    <p:sldId id="355" r:id="rId9"/>
    <p:sldId id="356" r:id="rId10"/>
    <p:sldId id="341" r:id="rId11"/>
    <p:sldId id="357" r:id="rId12"/>
    <p:sldId id="358" r:id="rId13"/>
    <p:sldId id="342" r:id="rId14"/>
    <p:sldId id="343" r:id="rId15"/>
    <p:sldId id="344" r:id="rId16"/>
    <p:sldId id="359" r:id="rId17"/>
    <p:sldId id="360" r:id="rId18"/>
    <p:sldId id="346" r:id="rId1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A8A8A"/>
    <a:srgbClr val="092D4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31348"/>
    <p:restoredTop sz="96405"/>
  </p:normalViewPr>
  <p:slideViewPr>
    <p:cSldViewPr snapToGrid="0">
      <p:cViewPr varScale="1">
        <p:scale>
          <a:sx n="109" d="100"/>
          <a:sy n="109" d="100"/>
        </p:scale>
        <p:origin x="216" y="66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3" Type="http://schemas.openxmlformats.org/officeDocument/2006/relationships/slideMaster" Target="slideMasters/slideMaster3.xml"/><Relationship Id="rId21" Type="http://schemas.openxmlformats.org/officeDocument/2006/relationships/viewProps" Target="viewProp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tableStyles" Target="tableStyle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48281" y="123568"/>
            <a:ext cx="11924270" cy="6561437"/>
          </a:xfrm>
          <a:prstGeom prst="rect">
            <a:avLst/>
          </a:prstGeom>
        </p:spPr>
        <p:txBody>
          <a:bodyPr anchor="ctr" anchorCtr="0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36679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639" y="111211"/>
            <a:ext cx="11911912" cy="6623221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D3A2DC4-3C8D-9849-9ED2-3B7962F3EEA9}" type="datetimeFigureOut">
              <a:rPr lang="en-US" smtClean="0"/>
              <a:t>6/4/23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652D6EF-262B-B34F-A857-C857982DCF4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459783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D3A2DC4-3C8D-9849-9ED2-3B7962F3EEA9}" type="datetimeFigureOut">
              <a:rPr lang="en-US" smtClean="0"/>
              <a:t>6/4/23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652D6EF-262B-B34F-A857-C857982DCF4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2994957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D3A2DC4-3C8D-9849-9ED2-3B7962F3EEA9}" type="datetimeFigureOut">
              <a:rPr lang="en-US" smtClean="0"/>
              <a:t>6/4/23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652D6EF-262B-B34F-A857-C857982DCF4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4081417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D3A2DC4-3C8D-9849-9ED2-3B7962F3EEA9}" type="datetimeFigureOut">
              <a:rPr lang="en-US" smtClean="0"/>
              <a:t>6/4/23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652D6EF-262B-B34F-A857-C857982DCF4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9107125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D3A2DC4-3C8D-9849-9ED2-3B7962F3EEA9}" type="datetimeFigureOut">
              <a:rPr lang="en-US" smtClean="0"/>
              <a:t>6/4/23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652D6EF-262B-B34F-A857-C857982DCF4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1434425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D3A2DC4-3C8D-9849-9ED2-3B7962F3EEA9}" type="datetimeFigureOut">
              <a:rPr lang="en-US" smtClean="0"/>
              <a:t>6/4/23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652D6EF-262B-B34F-A857-C857982DCF4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0312943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D3A2DC4-3C8D-9849-9ED2-3B7962F3EEA9}" type="datetimeFigureOut">
              <a:rPr lang="en-US" smtClean="0"/>
              <a:t>6/4/23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652D6EF-262B-B34F-A857-C857982DCF4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4702601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D3A2DC4-3C8D-9849-9ED2-3B7962F3EEA9}" type="datetimeFigureOut">
              <a:rPr lang="en-US" smtClean="0"/>
              <a:t>6/4/23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652D6EF-262B-B34F-A857-C857982DCF4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4069340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D3A2DC4-3C8D-9849-9ED2-3B7962F3EEA9}" type="datetimeFigureOut">
              <a:rPr lang="en-US" smtClean="0"/>
              <a:t>6/4/23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652D6EF-262B-B34F-A857-C857982DCF4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9893640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D3A2DC4-3C8D-9849-9ED2-3B7962F3EEA9}" type="datetimeFigureOut">
              <a:rPr lang="en-US" smtClean="0"/>
              <a:t>6/4/23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652D6EF-262B-B34F-A857-C857982DCF4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014984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639" y="111211"/>
            <a:ext cx="11911912" cy="6623221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D3A2DC4-3C8D-9849-9ED2-3B7962F3EEA9}" type="datetimeFigureOut">
              <a:rPr lang="en-US" smtClean="0"/>
              <a:t>6/4/23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652D6EF-262B-B34F-A857-C857982DCF4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4055987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D3A2DC4-3C8D-9849-9ED2-3B7962F3EEA9}" type="datetimeFigureOut">
              <a:rPr lang="en-US" smtClean="0"/>
              <a:t>6/4/23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652D6EF-262B-B34F-A857-C857982DCF4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6505568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D3A2DC4-3C8D-9849-9ED2-3B7962F3EEA9}" type="datetimeFigureOut">
              <a:rPr lang="en-US" smtClean="0"/>
              <a:t>6/4/23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652D6EF-262B-B34F-A857-C857982DCF4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5606162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D3A2DC4-3C8D-9849-9ED2-3B7962F3EEA9}" type="datetimeFigureOut">
              <a:rPr lang="en-US" smtClean="0"/>
              <a:t>6/4/23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652D6EF-262B-B34F-A857-C857982DCF4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355598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D3A2DC4-3C8D-9849-9ED2-3B7962F3EEA9}" type="datetimeFigureOut">
              <a:rPr lang="en-US" smtClean="0"/>
              <a:t>6/4/23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652D6EF-262B-B34F-A857-C857982DCF4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447979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639" y="111211"/>
            <a:ext cx="11911912" cy="6623221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D3A2DC4-3C8D-9849-9ED2-3B7962F3EEA9}" type="datetimeFigureOut">
              <a:rPr lang="en-US" smtClean="0"/>
              <a:t>6/4/23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652D6EF-262B-B34F-A857-C857982DCF4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496671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D3A2DC4-3C8D-9849-9ED2-3B7962F3EEA9}" type="datetimeFigureOut">
              <a:rPr lang="en-US" smtClean="0"/>
              <a:t>6/4/23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652D6EF-262B-B34F-A857-C857982DCF4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45713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639" y="111211"/>
            <a:ext cx="11911912" cy="6623221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D3A2DC4-3C8D-9849-9ED2-3B7962F3EEA9}" type="datetimeFigureOut">
              <a:rPr lang="en-US" smtClean="0"/>
              <a:t>6/4/23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652D6EF-262B-B34F-A857-C857982DCF4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628553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D3A2DC4-3C8D-9849-9ED2-3B7962F3EEA9}" type="datetimeFigureOut">
              <a:rPr lang="en-US" smtClean="0"/>
              <a:t>6/4/23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652D6EF-262B-B34F-A857-C857982DCF4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903335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D3A2DC4-3C8D-9849-9ED2-3B7962F3EEA9}" type="datetimeFigureOut">
              <a:rPr lang="en-US" smtClean="0"/>
              <a:t>6/4/23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652D6EF-262B-B34F-A857-C857982DCF4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837798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D3A2DC4-3C8D-9849-9ED2-3B7962F3EEA9}" type="datetimeFigureOut">
              <a:rPr lang="en-US" smtClean="0"/>
              <a:t>6/4/23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652D6EF-262B-B34F-A857-C857982DCF4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189193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20000">
              <a:srgbClr val="8A8A8A"/>
            </a:gs>
            <a:gs pos="81000">
              <a:srgbClr val="092D48"/>
            </a:gs>
          </a:gsLst>
          <a:lin ang="81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60639" y="111211"/>
            <a:ext cx="11911912" cy="6623221"/>
          </a:xfrm>
          <a:prstGeom prst="rect">
            <a:avLst/>
          </a:prstGeom>
          <a:effectLst/>
        </p:spPr>
        <p:txBody>
          <a:bodyPr vert="horz" lIns="91440" tIns="45720" rIns="91440" bIns="45720" rtlCol="0" anchor="ctr" anchorCtr="1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B5680F6C-5F67-A8F5-218C-175F759383B6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10877207" y="365125"/>
            <a:ext cx="953186" cy="9860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4954118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6600" i="1" kern="1200">
          <a:solidFill>
            <a:schemeClr val="tx1"/>
          </a:solidFill>
          <a:effectLst>
            <a:outerShdw blurRad="127000" dist="127000" dir="18900000" algn="tl" rotWithShape="0">
              <a:schemeClr val="bg1">
                <a:alpha val="20000"/>
              </a:schemeClr>
            </a:outerShdw>
          </a:effectLst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effectLst>
            <a:outerShdw blurRad="127000" dist="127000" dir="18900000" algn="tl" rotWithShape="0">
              <a:prstClr val="black">
                <a:alpha val="20000"/>
              </a:prstClr>
            </a:outerShdw>
          </a:effectLst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effectLst>
            <a:outerShdw blurRad="127000" dist="127000" dir="18900000" algn="tl" rotWithShape="0">
              <a:prstClr val="black">
                <a:alpha val="20000"/>
              </a:prstClr>
            </a:outerShdw>
          </a:effectLst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effectLst>
            <a:outerShdw blurRad="127000" dist="127000" dir="18900000" algn="tl" rotWithShape="0">
              <a:prstClr val="black">
                <a:alpha val="20000"/>
              </a:prstClr>
            </a:outerShdw>
          </a:effectLst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effectLst>
            <a:outerShdw blurRad="127000" dist="127000" dir="18900000" algn="tl" rotWithShape="0">
              <a:prstClr val="black">
                <a:alpha val="20000"/>
              </a:prstClr>
            </a:outerShdw>
          </a:effectLst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effectLst>
            <a:outerShdw blurRad="127000" dist="127000" dir="18900000" algn="tl" rotWithShape="0">
              <a:prstClr val="black">
                <a:alpha val="20000"/>
              </a:prstClr>
            </a:outerShdw>
          </a:effectLst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>
          <a:gsLst>
            <a:gs pos="20000">
              <a:srgbClr val="8A8A8A"/>
            </a:gs>
            <a:gs pos="81000">
              <a:srgbClr val="092D48"/>
            </a:gs>
          </a:gsLst>
          <a:lin ang="81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Placeholder 1">
            <a:extLst>
              <a:ext uri="{FF2B5EF4-FFF2-40B4-BE49-F238E27FC236}">
                <a16:creationId xmlns:a16="http://schemas.microsoft.com/office/drawing/2014/main" id="{DE1ACC2F-C9FA-3D43-B935-30DABDD2FF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0639" y="111211"/>
            <a:ext cx="11911912" cy="6623221"/>
          </a:xfrm>
          <a:prstGeom prst="rect">
            <a:avLst/>
          </a:prstGeom>
        </p:spPr>
        <p:txBody>
          <a:bodyPr vert="horz" lIns="91440" tIns="45720" rIns="91440" bIns="45720" rtlCol="0" anchor="ctr" anchorCtr="1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07069197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6600" b="0" i="1" kern="1200">
          <a:solidFill>
            <a:schemeClr val="tx1"/>
          </a:solidFill>
          <a:effectLst>
            <a:outerShdw blurRad="127000" dist="127000" dir="18900000" algn="tl" rotWithShape="0">
              <a:schemeClr val="bg1">
                <a:alpha val="20000"/>
              </a:schemeClr>
            </a:outerShdw>
          </a:effectLst>
          <a:latin typeface="Calibri Light" panose="020F0302020204030204" pitchFamily="34" charset="0"/>
          <a:ea typeface="+mj-ea"/>
          <a:cs typeface="Calibri Light" panose="020F030202020403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Placeholder 1">
            <a:extLst>
              <a:ext uri="{FF2B5EF4-FFF2-40B4-BE49-F238E27FC236}">
                <a16:creationId xmlns:a16="http://schemas.microsoft.com/office/drawing/2014/main" id="{DE1ACC2F-C9FA-3D43-B935-30DABDD2FF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0639" y="111211"/>
            <a:ext cx="11911912" cy="6623221"/>
          </a:xfrm>
          <a:prstGeom prst="rect">
            <a:avLst/>
          </a:prstGeom>
        </p:spPr>
        <p:txBody>
          <a:bodyPr vert="horz" lIns="91440" tIns="45720" rIns="91440" bIns="45720" rtlCol="0" anchor="ctr" anchorCtr="1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982800878"/>
      </p:ext>
    </p:extLst>
  </p:cSld>
  <p:clrMap bg1="dk1" tx1="lt1" bg2="dk2" tx2="lt2" accent1="accent1" accent2="accent2" accent3="accent3" accent4="accent4" accent5="accent5" accent6="accent6" hlink="hlink" folHlink="folHlink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6600" b="0" i="1" kern="1200">
          <a:solidFill>
            <a:schemeClr val="bg1"/>
          </a:solidFill>
          <a:effectLst>
            <a:outerShdw blurRad="127000" dist="127000" dir="18900000" algn="tl" rotWithShape="0">
              <a:schemeClr val="bg1">
                <a:alpha val="20000"/>
              </a:schemeClr>
            </a:outerShdw>
          </a:effectLst>
          <a:latin typeface="Calibri Light" panose="020F0302020204030204" pitchFamily="34" charset="0"/>
          <a:ea typeface="+mj-ea"/>
          <a:cs typeface="Calibri Light" panose="020F030202020403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8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8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8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8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EEC957-5624-F01D-F1FB-0502024824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0044" y="44950"/>
            <a:ext cx="11911912" cy="6623221"/>
          </a:xfrm>
        </p:spPr>
        <p:txBody>
          <a:bodyPr anchor="ctr">
            <a:normAutofit/>
          </a:bodyPr>
          <a:lstStyle/>
          <a:p>
            <a:pPr algn="ctr"/>
            <a:br>
              <a:rPr lang="en-US" b="1" dirty="0"/>
            </a:br>
            <a:br>
              <a:rPr lang="en-US" b="1" dirty="0"/>
            </a:br>
            <a:br>
              <a:rPr lang="en-US" b="1" dirty="0"/>
            </a:br>
            <a:br>
              <a:rPr lang="en-US" b="1" dirty="0"/>
            </a:br>
            <a:br>
              <a:rPr lang="en-US" b="1" dirty="0"/>
            </a:br>
            <a:r>
              <a:rPr lang="en-US" b="1" dirty="0"/>
              <a:t>Terrible Tuesday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7A4E9E7-C6FD-E53C-4C9D-E22CCC3F0B86}"/>
              </a:ext>
            </a:extLst>
          </p:cNvPr>
          <p:cNvSpPr txBox="1"/>
          <p:nvPr/>
        </p:nvSpPr>
        <p:spPr>
          <a:xfrm>
            <a:off x="5486400" y="158931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1E7365F-EF30-7244-4B18-A1F2F103D1B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0" y="499060"/>
            <a:ext cx="7620000" cy="571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004780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EEC957-5624-F01D-F1FB-0502024824D3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4267201" y="111124"/>
            <a:ext cx="7924800" cy="6746875"/>
          </a:xfrm>
        </p:spPr>
        <p:txBody>
          <a:bodyPr anchor="ctr">
            <a:noAutofit/>
          </a:bodyPr>
          <a:lstStyle/>
          <a:p>
            <a:pPr algn="ctr"/>
            <a:r>
              <a:rPr lang="en-US" sz="5400" b="1" dirty="0"/>
              <a:t>11 God has spoken once;</a:t>
            </a:r>
            <a:br>
              <a:rPr lang="en-US" sz="5400" b="1" dirty="0"/>
            </a:br>
            <a:r>
              <a:rPr lang="en-US" sz="5400" b="1" dirty="0"/>
              <a:t>I have heard this twice:</a:t>
            </a:r>
            <a:br>
              <a:rPr lang="en-US" sz="5400" b="1" dirty="0"/>
            </a:br>
            <a:r>
              <a:rPr lang="en-US" sz="5400" b="1" dirty="0"/>
              <a:t>strength belongs to God,</a:t>
            </a:r>
            <a:br>
              <a:rPr lang="en-US" sz="5400" b="1" dirty="0"/>
            </a:br>
            <a:r>
              <a:rPr lang="en-US" sz="5400" b="1" dirty="0"/>
              <a:t>12 and faithful love belongs to you, Lord.</a:t>
            </a:r>
            <a:br>
              <a:rPr lang="en-US" sz="5400" b="1" dirty="0"/>
            </a:br>
            <a:r>
              <a:rPr lang="en-US" sz="5400" b="1" dirty="0"/>
              <a:t>For you repay each according to his works.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7A4E9E7-C6FD-E53C-4C9D-E22CCC3F0B86}"/>
              </a:ext>
            </a:extLst>
          </p:cNvPr>
          <p:cNvSpPr txBox="1"/>
          <p:nvPr/>
        </p:nvSpPr>
        <p:spPr>
          <a:xfrm>
            <a:off x="5486400" y="158931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E8047B7-81D2-8A13-FA6B-3C67B876812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9615"/>
          <a:stretch/>
        </p:blipFill>
        <p:spPr>
          <a:xfrm>
            <a:off x="-691662" y="0"/>
            <a:ext cx="4958862" cy="6858000"/>
          </a:xfrm>
          <a:prstGeom prst="rect">
            <a:avLst/>
          </a:prstGeom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564ADD90-64C5-59EA-0012-0B92486C756E}"/>
              </a:ext>
            </a:extLst>
          </p:cNvPr>
          <p:cNvSpPr txBox="1">
            <a:spLocks/>
          </p:cNvSpPr>
          <p:nvPr/>
        </p:nvSpPr>
        <p:spPr>
          <a:xfrm>
            <a:off x="52753" y="5052055"/>
            <a:ext cx="3821723" cy="2138729"/>
          </a:xfrm>
          <a:prstGeom prst="rect">
            <a:avLst/>
          </a:prstGeom>
        </p:spPr>
        <p:txBody>
          <a:bodyPr vert="horz" lIns="91440" tIns="45720" rIns="91440" bIns="45720" rtlCol="0" anchor="ctr" anchorCtr="1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600" b="0" i="1" kern="1200">
                <a:solidFill>
                  <a:schemeClr val="tx1"/>
                </a:solidFill>
                <a:effectLst>
                  <a:outerShdw blurRad="127000" dist="127000" dir="18900000" algn="tl" rotWithShape="0">
                    <a:schemeClr val="bg1">
                      <a:alpha val="20000"/>
                    </a:schemeClr>
                  </a:outerShdw>
                </a:effectLst>
                <a:latin typeface="Calibri Light" panose="020F0302020204030204" pitchFamily="34" charset="0"/>
                <a:ea typeface="+mj-ea"/>
                <a:cs typeface="Calibri Light" panose="020F0302020204030204" pitchFamily="34" charset="0"/>
              </a:defRPr>
            </a:lvl1pPr>
          </a:lstStyle>
          <a:p>
            <a:pPr algn="ctr"/>
            <a:r>
              <a:rPr lang="en-US" sz="5400" b="1" dirty="0"/>
              <a:t>Psalm 62</a:t>
            </a:r>
          </a:p>
        </p:txBody>
      </p:sp>
    </p:spTree>
    <p:extLst>
      <p:ext uri="{BB962C8B-B14F-4D97-AF65-F5344CB8AC3E}">
        <p14:creationId xmlns:p14="http://schemas.microsoft.com/office/powerpoint/2010/main" val="73570857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EEC957-5624-F01D-F1FB-0502024824D3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279400" y="111125"/>
            <a:ext cx="11912600" cy="6623050"/>
          </a:xfrm>
        </p:spPr>
        <p:txBody>
          <a:bodyPr anchor="ctr">
            <a:noAutofit/>
          </a:bodyPr>
          <a:lstStyle/>
          <a:p>
            <a:pPr algn="ctr"/>
            <a:r>
              <a:rPr lang="en-US" sz="5400" b="1" dirty="0"/>
              <a:t>Strength Belongs to God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7A4E9E7-C6FD-E53C-4C9D-E22CCC3F0B86}"/>
              </a:ext>
            </a:extLst>
          </p:cNvPr>
          <p:cNvSpPr txBox="1"/>
          <p:nvPr/>
        </p:nvSpPr>
        <p:spPr>
          <a:xfrm>
            <a:off x="5486400" y="158931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8412697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EEC957-5624-F01D-F1FB-0502024824D3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279400" y="111125"/>
            <a:ext cx="11912600" cy="6623050"/>
          </a:xfrm>
        </p:spPr>
        <p:txBody>
          <a:bodyPr anchor="ctr">
            <a:noAutofit/>
          </a:bodyPr>
          <a:lstStyle/>
          <a:p>
            <a:pPr algn="ctr"/>
            <a:r>
              <a:rPr lang="en-US" sz="4800" b="1" dirty="0"/>
              <a:t>Faithful Love Belongs to God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7A4E9E7-C6FD-E53C-4C9D-E22CCC3F0B86}"/>
              </a:ext>
            </a:extLst>
          </p:cNvPr>
          <p:cNvSpPr txBox="1"/>
          <p:nvPr/>
        </p:nvSpPr>
        <p:spPr>
          <a:xfrm>
            <a:off x="5486400" y="158931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9649744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EEC957-5624-F01D-F1FB-0502024824D3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279400" y="111125"/>
            <a:ext cx="11912600" cy="6623050"/>
          </a:xfrm>
        </p:spPr>
        <p:txBody>
          <a:bodyPr anchor="ctr">
            <a:normAutofit/>
          </a:bodyPr>
          <a:lstStyle/>
          <a:p>
            <a:pPr algn="ctr"/>
            <a:r>
              <a:rPr lang="en-US" sz="6000" b="1" dirty="0" err="1"/>
              <a:t>Hesed</a:t>
            </a:r>
            <a:r>
              <a:rPr lang="en-US" sz="6000" b="1" dirty="0"/>
              <a:t> is defined as an </a:t>
            </a:r>
            <a:r>
              <a:rPr lang="en-US" sz="6000" b="1" u="sng" dirty="0"/>
              <a:t>ACT</a:t>
            </a:r>
            <a:r>
              <a:rPr lang="en-US" sz="6000" b="1" dirty="0"/>
              <a:t> of promise keeping loyalty that is </a:t>
            </a:r>
            <a:r>
              <a:rPr lang="en-US" sz="6000" b="1" u="sng" dirty="0"/>
              <a:t>MOTIVATED</a:t>
            </a:r>
            <a:r>
              <a:rPr lang="en-US" sz="6000" b="1" dirty="0"/>
              <a:t> by deep personal care.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7A4E9E7-C6FD-E53C-4C9D-E22CCC3F0B86}"/>
              </a:ext>
            </a:extLst>
          </p:cNvPr>
          <p:cNvSpPr txBox="1"/>
          <p:nvPr/>
        </p:nvSpPr>
        <p:spPr>
          <a:xfrm>
            <a:off x="5486400" y="158931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293803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EEC957-5624-F01D-F1FB-0502024824D3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4267201" y="111124"/>
            <a:ext cx="7924800" cy="6746875"/>
          </a:xfrm>
        </p:spPr>
        <p:txBody>
          <a:bodyPr anchor="ctr">
            <a:noAutofit/>
          </a:bodyPr>
          <a:lstStyle/>
          <a:p>
            <a:pPr algn="ctr"/>
            <a:r>
              <a:rPr lang="en-US" sz="5400" b="1" dirty="0"/>
              <a:t>Rest …. work?</a:t>
            </a:r>
            <a:br>
              <a:rPr lang="en-US" sz="5400" b="1" dirty="0"/>
            </a:br>
            <a:br>
              <a:rPr lang="en-US" sz="5400" b="1" dirty="0"/>
            </a:br>
            <a:r>
              <a:rPr lang="en-US" sz="5400" b="1" dirty="0"/>
              <a:t>The right question is not a HOW question, it is a WHO question.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7A4E9E7-C6FD-E53C-4C9D-E22CCC3F0B86}"/>
              </a:ext>
            </a:extLst>
          </p:cNvPr>
          <p:cNvSpPr txBox="1"/>
          <p:nvPr/>
        </p:nvSpPr>
        <p:spPr>
          <a:xfrm>
            <a:off x="5486400" y="158931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E8047B7-81D2-8A13-FA6B-3C67B876812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9615"/>
          <a:stretch/>
        </p:blipFill>
        <p:spPr>
          <a:xfrm>
            <a:off x="-691662" y="0"/>
            <a:ext cx="4958862" cy="6858000"/>
          </a:xfrm>
          <a:prstGeom prst="rect">
            <a:avLst/>
          </a:prstGeom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564ADD90-64C5-59EA-0012-0B92486C756E}"/>
              </a:ext>
            </a:extLst>
          </p:cNvPr>
          <p:cNvSpPr txBox="1">
            <a:spLocks/>
          </p:cNvSpPr>
          <p:nvPr/>
        </p:nvSpPr>
        <p:spPr>
          <a:xfrm>
            <a:off x="52753" y="5052055"/>
            <a:ext cx="3821723" cy="2138729"/>
          </a:xfrm>
          <a:prstGeom prst="rect">
            <a:avLst/>
          </a:prstGeom>
        </p:spPr>
        <p:txBody>
          <a:bodyPr vert="horz" lIns="91440" tIns="45720" rIns="91440" bIns="45720" rtlCol="0" anchor="ctr" anchorCtr="1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600" b="0" i="1" kern="1200">
                <a:solidFill>
                  <a:schemeClr val="tx1"/>
                </a:solidFill>
                <a:effectLst>
                  <a:outerShdw blurRad="127000" dist="127000" dir="18900000" algn="tl" rotWithShape="0">
                    <a:schemeClr val="bg1">
                      <a:alpha val="20000"/>
                    </a:schemeClr>
                  </a:outerShdw>
                </a:effectLst>
                <a:latin typeface="Calibri Light" panose="020F0302020204030204" pitchFamily="34" charset="0"/>
                <a:ea typeface="+mj-ea"/>
                <a:cs typeface="Calibri Light" panose="020F0302020204030204" pitchFamily="34" charset="0"/>
              </a:defRPr>
            </a:lvl1pPr>
          </a:lstStyle>
          <a:p>
            <a:pPr algn="ctr"/>
            <a:r>
              <a:rPr lang="en-US" sz="5400" b="1" dirty="0"/>
              <a:t>Psalm 62</a:t>
            </a:r>
          </a:p>
        </p:txBody>
      </p:sp>
    </p:spTree>
    <p:extLst>
      <p:ext uri="{BB962C8B-B14F-4D97-AF65-F5344CB8AC3E}">
        <p14:creationId xmlns:p14="http://schemas.microsoft.com/office/powerpoint/2010/main" val="19397152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EEC957-5624-F01D-F1FB-0502024824D3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4267201" y="111124"/>
            <a:ext cx="7924800" cy="6746875"/>
          </a:xfrm>
        </p:spPr>
        <p:txBody>
          <a:bodyPr anchor="ctr">
            <a:noAutofit/>
          </a:bodyPr>
          <a:lstStyle/>
          <a:p>
            <a:pPr algn="ctr"/>
            <a:r>
              <a:rPr lang="en-US" sz="5400" b="1" dirty="0"/>
              <a:t>Talk to your soul</a:t>
            </a:r>
            <a:br>
              <a:rPr lang="en-US" sz="5400" b="1" dirty="0"/>
            </a:br>
            <a:r>
              <a:rPr lang="en-US" sz="5400" b="1" dirty="0"/>
              <a:t>Trust Him</a:t>
            </a:r>
            <a:br>
              <a:rPr lang="en-US" sz="5400" b="1" dirty="0"/>
            </a:br>
            <a:r>
              <a:rPr lang="en-US" sz="5400" b="1" dirty="0"/>
              <a:t>Pour out your heart to Him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7A4E9E7-C6FD-E53C-4C9D-E22CCC3F0B86}"/>
              </a:ext>
            </a:extLst>
          </p:cNvPr>
          <p:cNvSpPr txBox="1"/>
          <p:nvPr/>
        </p:nvSpPr>
        <p:spPr>
          <a:xfrm>
            <a:off x="5486400" y="158931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E8047B7-81D2-8A13-FA6B-3C67B876812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9615"/>
          <a:stretch/>
        </p:blipFill>
        <p:spPr>
          <a:xfrm>
            <a:off x="-691662" y="0"/>
            <a:ext cx="4958862" cy="6858000"/>
          </a:xfrm>
          <a:prstGeom prst="rect">
            <a:avLst/>
          </a:prstGeom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564ADD90-64C5-59EA-0012-0B92486C756E}"/>
              </a:ext>
            </a:extLst>
          </p:cNvPr>
          <p:cNvSpPr txBox="1">
            <a:spLocks/>
          </p:cNvSpPr>
          <p:nvPr/>
        </p:nvSpPr>
        <p:spPr>
          <a:xfrm>
            <a:off x="52753" y="5052055"/>
            <a:ext cx="3821723" cy="2138729"/>
          </a:xfrm>
          <a:prstGeom prst="rect">
            <a:avLst/>
          </a:prstGeom>
        </p:spPr>
        <p:txBody>
          <a:bodyPr vert="horz" lIns="91440" tIns="45720" rIns="91440" bIns="45720" rtlCol="0" anchor="ctr" anchorCtr="1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600" b="0" i="1" kern="1200">
                <a:solidFill>
                  <a:schemeClr val="tx1"/>
                </a:solidFill>
                <a:effectLst>
                  <a:outerShdw blurRad="127000" dist="127000" dir="18900000" algn="tl" rotWithShape="0">
                    <a:schemeClr val="bg1">
                      <a:alpha val="20000"/>
                    </a:schemeClr>
                  </a:outerShdw>
                </a:effectLst>
                <a:latin typeface="Calibri Light" panose="020F0302020204030204" pitchFamily="34" charset="0"/>
                <a:ea typeface="+mj-ea"/>
                <a:cs typeface="Calibri Light" panose="020F0302020204030204" pitchFamily="34" charset="0"/>
              </a:defRPr>
            </a:lvl1pPr>
          </a:lstStyle>
          <a:p>
            <a:pPr algn="ctr"/>
            <a:r>
              <a:rPr lang="en-US" sz="5400" b="1" dirty="0"/>
              <a:t>Psalm 62</a:t>
            </a:r>
          </a:p>
        </p:txBody>
      </p:sp>
    </p:spTree>
    <p:extLst>
      <p:ext uri="{BB962C8B-B14F-4D97-AF65-F5344CB8AC3E}">
        <p14:creationId xmlns:p14="http://schemas.microsoft.com/office/powerpoint/2010/main" val="271409663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EEC957-5624-F01D-F1FB-0502024824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0639" y="111211"/>
            <a:ext cx="11911912" cy="6623221"/>
          </a:xfrm>
        </p:spPr>
        <p:txBody>
          <a:bodyPr anchor="ctr">
            <a:normAutofit/>
          </a:bodyPr>
          <a:lstStyle/>
          <a:p>
            <a:pPr algn="ctr"/>
            <a:r>
              <a:rPr lang="en-US" b="1" dirty="0"/>
              <a:t>Psalm 119:57 </a:t>
            </a:r>
            <a:br>
              <a:rPr lang="en-US" b="1" dirty="0"/>
            </a:br>
            <a:r>
              <a:rPr lang="en-US" b="1" dirty="0"/>
              <a:t>The Lord is my portion.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7A4E9E7-C6FD-E53C-4C9D-E22CCC3F0B86}"/>
              </a:ext>
            </a:extLst>
          </p:cNvPr>
          <p:cNvSpPr txBox="1"/>
          <p:nvPr/>
        </p:nvSpPr>
        <p:spPr>
          <a:xfrm>
            <a:off x="5486400" y="158931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0159161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EEC957-5624-F01D-F1FB-0502024824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0639" y="111211"/>
            <a:ext cx="11911912" cy="6266143"/>
          </a:xfrm>
        </p:spPr>
        <p:txBody>
          <a:bodyPr anchor="b">
            <a:normAutofit/>
          </a:bodyPr>
          <a:lstStyle/>
          <a:p>
            <a:pPr algn="ctr"/>
            <a:r>
              <a:rPr lang="en-US" sz="6000" b="1" dirty="0"/>
              <a:t> In the Psalms you find a real divine being listening to the complaints of his people, responding to their cries, giving instruction, demonstrating his power and justice, and being present with His people.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7A4E9E7-C6FD-E53C-4C9D-E22CCC3F0B86}"/>
              </a:ext>
            </a:extLst>
          </p:cNvPr>
          <p:cNvSpPr txBox="1"/>
          <p:nvPr/>
        </p:nvSpPr>
        <p:spPr>
          <a:xfrm>
            <a:off x="5486400" y="158931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8356372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17A4E9E7-C6FD-E53C-4C9D-E22CCC3F0B86}"/>
              </a:ext>
            </a:extLst>
          </p:cNvPr>
          <p:cNvSpPr txBox="1"/>
          <p:nvPr/>
        </p:nvSpPr>
        <p:spPr>
          <a:xfrm>
            <a:off x="5486400" y="158931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B7E19476-8D40-2A3C-2A9E-5C4694958F9E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E382CC4-F01E-EE87-99E1-D4A34069041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75533" y="0"/>
            <a:ext cx="5499543" cy="68744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915247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EEC957-5624-F01D-F1FB-0502024824D3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4360985" y="111125"/>
            <a:ext cx="7831015" cy="6623050"/>
          </a:xfrm>
        </p:spPr>
        <p:txBody>
          <a:bodyPr anchor="ctr">
            <a:noAutofit/>
          </a:bodyPr>
          <a:lstStyle/>
          <a:p>
            <a:pPr algn="ctr"/>
            <a:r>
              <a:rPr lang="en-US" sz="4800" b="1" dirty="0"/>
              <a:t>1 I am at rest in God alone;</a:t>
            </a:r>
            <a:br>
              <a:rPr lang="en-US" sz="4800" b="1" dirty="0"/>
            </a:br>
            <a:r>
              <a:rPr lang="en-US" sz="4800" b="1" dirty="0"/>
              <a:t>my salvation comes from him.</a:t>
            </a:r>
            <a:br>
              <a:rPr lang="en-US" sz="4800" b="1" dirty="0"/>
            </a:br>
            <a:r>
              <a:rPr lang="en-US" sz="4800" b="1" dirty="0"/>
              <a:t>2 He alone is my rock and my salvation, my stronghold; </a:t>
            </a:r>
            <a:br>
              <a:rPr lang="en-US" sz="4800" b="1" dirty="0"/>
            </a:br>
            <a:r>
              <a:rPr lang="en-US" sz="4800" b="1" dirty="0"/>
              <a:t>I will never be shaken.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7A4E9E7-C6FD-E53C-4C9D-E22CCC3F0B86}"/>
              </a:ext>
            </a:extLst>
          </p:cNvPr>
          <p:cNvSpPr txBox="1"/>
          <p:nvPr/>
        </p:nvSpPr>
        <p:spPr>
          <a:xfrm>
            <a:off x="5486400" y="158931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E8047B7-81D2-8A13-FA6B-3C67B876812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9615"/>
          <a:stretch/>
        </p:blipFill>
        <p:spPr>
          <a:xfrm>
            <a:off x="-691662" y="0"/>
            <a:ext cx="4958862" cy="6858000"/>
          </a:xfrm>
          <a:prstGeom prst="rect">
            <a:avLst/>
          </a:prstGeom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564ADD90-64C5-59EA-0012-0B92486C756E}"/>
              </a:ext>
            </a:extLst>
          </p:cNvPr>
          <p:cNvSpPr txBox="1">
            <a:spLocks/>
          </p:cNvSpPr>
          <p:nvPr/>
        </p:nvSpPr>
        <p:spPr>
          <a:xfrm>
            <a:off x="52753" y="5052055"/>
            <a:ext cx="3821723" cy="2138729"/>
          </a:xfrm>
          <a:prstGeom prst="rect">
            <a:avLst/>
          </a:prstGeom>
        </p:spPr>
        <p:txBody>
          <a:bodyPr vert="horz" lIns="91440" tIns="45720" rIns="91440" bIns="45720" rtlCol="0" anchor="ctr" anchorCtr="1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600" b="0" i="1" kern="1200">
                <a:solidFill>
                  <a:schemeClr val="tx1"/>
                </a:solidFill>
                <a:effectLst>
                  <a:outerShdw blurRad="127000" dist="127000" dir="18900000" algn="tl" rotWithShape="0">
                    <a:schemeClr val="bg1">
                      <a:alpha val="20000"/>
                    </a:schemeClr>
                  </a:outerShdw>
                </a:effectLst>
                <a:latin typeface="Calibri Light" panose="020F0302020204030204" pitchFamily="34" charset="0"/>
                <a:ea typeface="+mj-ea"/>
                <a:cs typeface="Calibri Light" panose="020F0302020204030204" pitchFamily="34" charset="0"/>
              </a:defRPr>
            </a:lvl1pPr>
          </a:lstStyle>
          <a:p>
            <a:pPr algn="ctr"/>
            <a:r>
              <a:rPr lang="en-US" sz="5400" b="1" dirty="0"/>
              <a:t>Psalm 62</a:t>
            </a:r>
          </a:p>
        </p:txBody>
      </p:sp>
    </p:spTree>
    <p:extLst>
      <p:ext uri="{BB962C8B-B14F-4D97-AF65-F5344CB8AC3E}">
        <p14:creationId xmlns:p14="http://schemas.microsoft.com/office/powerpoint/2010/main" val="240519031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EEC957-5624-F01D-F1FB-0502024824D3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4360985" y="111125"/>
            <a:ext cx="7831015" cy="6623050"/>
          </a:xfrm>
        </p:spPr>
        <p:txBody>
          <a:bodyPr anchor="ctr">
            <a:noAutofit/>
          </a:bodyPr>
          <a:lstStyle/>
          <a:p>
            <a:pPr algn="ctr"/>
            <a:r>
              <a:rPr lang="en-US" sz="4800" b="1" dirty="0"/>
              <a:t>3 How long will you threaten a man? Will all of you attack</a:t>
            </a:r>
            <a:br>
              <a:rPr lang="en-US" sz="4800" b="1" dirty="0"/>
            </a:br>
            <a:r>
              <a:rPr lang="en-US" sz="4800" b="1" dirty="0"/>
              <a:t>as if he were a leaning wall</a:t>
            </a:r>
            <a:br>
              <a:rPr lang="en-US" sz="4800" b="1" dirty="0"/>
            </a:br>
            <a:r>
              <a:rPr lang="en-US" sz="4800" b="1" dirty="0"/>
              <a:t>or a tottering fence?</a:t>
            </a:r>
            <a:br>
              <a:rPr lang="en-US" sz="4800" b="1" dirty="0"/>
            </a:br>
            <a:r>
              <a:rPr lang="en-US" sz="4800" b="1" dirty="0"/>
              <a:t>4 They only plan to bring him down from his high position.</a:t>
            </a:r>
            <a:br>
              <a:rPr lang="en-US" sz="4800" b="1" dirty="0"/>
            </a:br>
            <a:r>
              <a:rPr lang="en-US" sz="4800" b="1" dirty="0"/>
              <a:t>They take pleasure in lying;</a:t>
            </a:r>
            <a:br>
              <a:rPr lang="en-US" sz="4800" b="1" dirty="0"/>
            </a:br>
            <a:r>
              <a:rPr lang="en-US" sz="4800" b="1" dirty="0"/>
              <a:t>they bless with their mouths,</a:t>
            </a:r>
            <a:br>
              <a:rPr lang="en-US" sz="4800" b="1" dirty="0"/>
            </a:br>
            <a:r>
              <a:rPr lang="en-US" sz="4800" b="1" dirty="0"/>
              <a:t>but they curse inwardly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7A4E9E7-C6FD-E53C-4C9D-E22CCC3F0B86}"/>
              </a:ext>
            </a:extLst>
          </p:cNvPr>
          <p:cNvSpPr txBox="1"/>
          <p:nvPr/>
        </p:nvSpPr>
        <p:spPr>
          <a:xfrm>
            <a:off x="5486400" y="158931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E8047B7-81D2-8A13-FA6B-3C67B876812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9615"/>
          <a:stretch/>
        </p:blipFill>
        <p:spPr>
          <a:xfrm>
            <a:off x="-691662" y="0"/>
            <a:ext cx="4958862" cy="6858000"/>
          </a:xfrm>
          <a:prstGeom prst="rect">
            <a:avLst/>
          </a:prstGeom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564ADD90-64C5-59EA-0012-0B92486C756E}"/>
              </a:ext>
            </a:extLst>
          </p:cNvPr>
          <p:cNvSpPr txBox="1">
            <a:spLocks/>
          </p:cNvSpPr>
          <p:nvPr/>
        </p:nvSpPr>
        <p:spPr>
          <a:xfrm>
            <a:off x="52753" y="5052055"/>
            <a:ext cx="3821723" cy="2138729"/>
          </a:xfrm>
          <a:prstGeom prst="rect">
            <a:avLst/>
          </a:prstGeom>
        </p:spPr>
        <p:txBody>
          <a:bodyPr vert="horz" lIns="91440" tIns="45720" rIns="91440" bIns="45720" rtlCol="0" anchor="ctr" anchorCtr="1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600" b="0" i="1" kern="1200">
                <a:solidFill>
                  <a:schemeClr val="tx1"/>
                </a:solidFill>
                <a:effectLst>
                  <a:outerShdw blurRad="127000" dist="127000" dir="18900000" algn="tl" rotWithShape="0">
                    <a:schemeClr val="bg1">
                      <a:alpha val="20000"/>
                    </a:schemeClr>
                  </a:outerShdw>
                </a:effectLst>
                <a:latin typeface="Calibri Light" panose="020F0302020204030204" pitchFamily="34" charset="0"/>
                <a:ea typeface="+mj-ea"/>
                <a:cs typeface="Calibri Light" panose="020F0302020204030204" pitchFamily="34" charset="0"/>
              </a:defRPr>
            </a:lvl1pPr>
          </a:lstStyle>
          <a:p>
            <a:pPr algn="ctr"/>
            <a:r>
              <a:rPr lang="en-US" sz="5400" b="1" dirty="0"/>
              <a:t>Psalm 62</a:t>
            </a:r>
          </a:p>
        </p:txBody>
      </p:sp>
    </p:spTree>
    <p:extLst>
      <p:ext uri="{BB962C8B-B14F-4D97-AF65-F5344CB8AC3E}">
        <p14:creationId xmlns:p14="http://schemas.microsoft.com/office/powerpoint/2010/main" val="395665724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EEC957-5624-F01D-F1FB-0502024824D3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4267201" y="111124"/>
            <a:ext cx="7924800" cy="6746875"/>
          </a:xfrm>
        </p:spPr>
        <p:txBody>
          <a:bodyPr anchor="ctr">
            <a:noAutofit/>
          </a:bodyPr>
          <a:lstStyle/>
          <a:p>
            <a:pPr algn="ctr"/>
            <a:r>
              <a:rPr lang="en-US" sz="4000" b="1" dirty="0"/>
              <a:t>5 Rest in God alone, my soul,</a:t>
            </a:r>
            <a:br>
              <a:rPr lang="en-US" sz="4000" b="1" dirty="0"/>
            </a:br>
            <a:r>
              <a:rPr lang="en-US" sz="4000" b="1" dirty="0"/>
              <a:t>for my hope comes from him.</a:t>
            </a:r>
            <a:br>
              <a:rPr lang="en-US" sz="4000" b="1" dirty="0"/>
            </a:br>
            <a:r>
              <a:rPr lang="en-US" sz="4000" b="1" dirty="0"/>
              <a:t>6 He alone is my rock and my salvation, my stronghold; </a:t>
            </a:r>
            <a:br>
              <a:rPr lang="en-US" sz="4000" b="1" dirty="0"/>
            </a:br>
            <a:r>
              <a:rPr lang="en-US" sz="4000" b="1" dirty="0"/>
              <a:t>I will not be shaken.</a:t>
            </a:r>
            <a:br>
              <a:rPr lang="en-US" sz="4000" b="1" dirty="0"/>
            </a:br>
            <a:r>
              <a:rPr lang="en-US" sz="4000" b="1" dirty="0"/>
              <a:t>7 My salvation and glory depend on God, my strong rock.</a:t>
            </a:r>
            <a:br>
              <a:rPr lang="en-US" sz="4000" b="1" dirty="0"/>
            </a:br>
            <a:r>
              <a:rPr lang="en-US" sz="4000" b="1" dirty="0"/>
              <a:t>My refuge is in God.</a:t>
            </a:r>
            <a:br>
              <a:rPr lang="en-US" sz="4000" b="1" dirty="0"/>
            </a:br>
            <a:r>
              <a:rPr lang="en-US" sz="4000" b="1" dirty="0"/>
              <a:t>8 Trust in him at all times, you people;</a:t>
            </a:r>
            <a:br>
              <a:rPr lang="en-US" sz="4000" b="1" dirty="0"/>
            </a:br>
            <a:r>
              <a:rPr lang="en-US" sz="4000" b="1" dirty="0"/>
              <a:t>pour out your hearts before him. </a:t>
            </a:r>
            <a:br>
              <a:rPr lang="en-US" sz="4000" b="1" dirty="0"/>
            </a:br>
            <a:r>
              <a:rPr lang="en-US" sz="4000" b="1" dirty="0"/>
              <a:t>God is our refuge.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7A4E9E7-C6FD-E53C-4C9D-E22CCC3F0B86}"/>
              </a:ext>
            </a:extLst>
          </p:cNvPr>
          <p:cNvSpPr txBox="1"/>
          <p:nvPr/>
        </p:nvSpPr>
        <p:spPr>
          <a:xfrm>
            <a:off x="5486400" y="158931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E8047B7-81D2-8A13-FA6B-3C67B876812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9615"/>
          <a:stretch/>
        </p:blipFill>
        <p:spPr>
          <a:xfrm>
            <a:off x="-691662" y="0"/>
            <a:ext cx="4958862" cy="6858000"/>
          </a:xfrm>
          <a:prstGeom prst="rect">
            <a:avLst/>
          </a:prstGeom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564ADD90-64C5-59EA-0012-0B92486C756E}"/>
              </a:ext>
            </a:extLst>
          </p:cNvPr>
          <p:cNvSpPr txBox="1">
            <a:spLocks/>
          </p:cNvSpPr>
          <p:nvPr/>
        </p:nvSpPr>
        <p:spPr>
          <a:xfrm>
            <a:off x="52753" y="5052055"/>
            <a:ext cx="3821723" cy="2138729"/>
          </a:xfrm>
          <a:prstGeom prst="rect">
            <a:avLst/>
          </a:prstGeom>
        </p:spPr>
        <p:txBody>
          <a:bodyPr vert="horz" lIns="91440" tIns="45720" rIns="91440" bIns="45720" rtlCol="0" anchor="ctr" anchorCtr="1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600" b="0" i="1" kern="1200">
                <a:solidFill>
                  <a:schemeClr val="tx1"/>
                </a:solidFill>
                <a:effectLst>
                  <a:outerShdw blurRad="127000" dist="127000" dir="18900000" algn="tl" rotWithShape="0">
                    <a:schemeClr val="bg1">
                      <a:alpha val="20000"/>
                    </a:schemeClr>
                  </a:outerShdw>
                </a:effectLst>
                <a:latin typeface="Calibri Light" panose="020F0302020204030204" pitchFamily="34" charset="0"/>
                <a:ea typeface="+mj-ea"/>
                <a:cs typeface="Calibri Light" panose="020F0302020204030204" pitchFamily="34" charset="0"/>
              </a:defRPr>
            </a:lvl1pPr>
          </a:lstStyle>
          <a:p>
            <a:pPr algn="ctr"/>
            <a:r>
              <a:rPr lang="en-US" sz="5400" b="1" dirty="0"/>
              <a:t>Psalm 62</a:t>
            </a:r>
          </a:p>
        </p:txBody>
      </p:sp>
    </p:spTree>
    <p:extLst>
      <p:ext uri="{BB962C8B-B14F-4D97-AF65-F5344CB8AC3E}">
        <p14:creationId xmlns:p14="http://schemas.microsoft.com/office/powerpoint/2010/main" val="367423379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EEC957-5624-F01D-F1FB-0502024824D3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4267201" y="111124"/>
            <a:ext cx="7924800" cy="6746875"/>
          </a:xfrm>
        </p:spPr>
        <p:txBody>
          <a:bodyPr anchor="ctr">
            <a:noAutofit/>
          </a:bodyPr>
          <a:lstStyle/>
          <a:p>
            <a:pPr algn="ctr"/>
            <a:r>
              <a:rPr lang="en-US" sz="4000" b="1" dirty="0"/>
              <a:t>5 </a:t>
            </a:r>
            <a:r>
              <a:rPr lang="en-US" sz="4000" b="1" u="sng" dirty="0"/>
              <a:t>Rest in God alone, my soul</a:t>
            </a:r>
            <a:r>
              <a:rPr lang="en-US" sz="4000" b="1" dirty="0"/>
              <a:t>,</a:t>
            </a:r>
            <a:br>
              <a:rPr lang="en-US" sz="4000" b="1" dirty="0"/>
            </a:br>
            <a:r>
              <a:rPr lang="en-US" sz="4000" b="1" dirty="0"/>
              <a:t>for my hope comes from him.</a:t>
            </a:r>
            <a:br>
              <a:rPr lang="en-US" sz="4000" b="1" dirty="0"/>
            </a:br>
            <a:r>
              <a:rPr lang="en-US" sz="4000" b="1" dirty="0"/>
              <a:t>6 He alone is my rock and my salvation, my stronghold; </a:t>
            </a:r>
            <a:br>
              <a:rPr lang="en-US" sz="4000" b="1" dirty="0"/>
            </a:br>
            <a:r>
              <a:rPr lang="en-US" sz="4000" b="1" u="sng" dirty="0"/>
              <a:t>I will not be shaken</a:t>
            </a:r>
            <a:r>
              <a:rPr lang="en-US" sz="4000" b="1" dirty="0"/>
              <a:t>.</a:t>
            </a:r>
            <a:br>
              <a:rPr lang="en-US" sz="4000" b="1" dirty="0"/>
            </a:br>
            <a:r>
              <a:rPr lang="en-US" sz="4000" b="1" dirty="0"/>
              <a:t>7 </a:t>
            </a:r>
            <a:r>
              <a:rPr lang="en-US" sz="4000" b="1" u="sng" dirty="0"/>
              <a:t>My salvation and glory </a:t>
            </a:r>
            <a:r>
              <a:rPr lang="en-US" sz="4000" b="1" dirty="0"/>
              <a:t>depend on God, my strong rock.</a:t>
            </a:r>
            <a:br>
              <a:rPr lang="en-US" sz="4000" b="1" dirty="0"/>
            </a:br>
            <a:r>
              <a:rPr lang="en-US" sz="4000" b="1" dirty="0"/>
              <a:t>My refuge is in God.</a:t>
            </a:r>
            <a:br>
              <a:rPr lang="en-US" sz="4000" b="1" dirty="0"/>
            </a:br>
            <a:r>
              <a:rPr lang="en-US" sz="4000" b="1" dirty="0"/>
              <a:t>8 Trust in him at all times, you people;</a:t>
            </a:r>
            <a:br>
              <a:rPr lang="en-US" sz="4000" b="1" dirty="0"/>
            </a:br>
            <a:r>
              <a:rPr lang="en-US" sz="4000" b="1" dirty="0"/>
              <a:t>pour out your hearts before him. </a:t>
            </a:r>
            <a:br>
              <a:rPr lang="en-US" sz="4000" b="1" dirty="0"/>
            </a:br>
            <a:r>
              <a:rPr lang="en-US" sz="4000" b="1" dirty="0"/>
              <a:t>God is our refuge.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7A4E9E7-C6FD-E53C-4C9D-E22CCC3F0B86}"/>
              </a:ext>
            </a:extLst>
          </p:cNvPr>
          <p:cNvSpPr txBox="1"/>
          <p:nvPr/>
        </p:nvSpPr>
        <p:spPr>
          <a:xfrm>
            <a:off x="5486400" y="158931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E8047B7-81D2-8A13-FA6B-3C67B876812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9615"/>
          <a:stretch/>
        </p:blipFill>
        <p:spPr>
          <a:xfrm>
            <a:off x="-691662" y="0"/>
            <a:ext cx="4958862" cy="6858000"/>
          </a:xfrm>
          <a:prstGeom prst="rect">
            <a:avLst/>
          </a:prstGeom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564ADD90-64C5-59EA-0012-0B92486C756E}"/>
              </a:ext>
            </a:extLst>
          </p:cNvPr>
          <p:cNvSpPr txBox="1">
            <a:spLocks/>
          </p:cNvSpPr>
          <p:nvPr/>
        </p:nvSpPr>
        <p:spPr>
          <a:xfrm>
            <a:off x="52753" y="5052055"/>
            <a:ext cx="3821723" cy="2138729"/>
          </a:xfrm>
          <a:prstGeom prst="rect">
            <a:avLst/>
          </a:prstGeom>
        </p:spPr>
        <p:txBody>
          <a:bodyPr vert="horz" lIns="91440" tIns="45720" rIns="91440" bIns="45720" rtlCol="0" anchor="ctr" anchorCtr="1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600" b="0" i="1" kern="1200">
                <a:solidFill>
                  <a:schemeClr val="tx1"/>
                </a:solidFill>
                <a:effectLst>
                  <a:outerShdw blurRad="127000" dist="127000" dir="18900000" algn="tl" rotWithShape="0">
                    <a:schemeClr val="bg1">
                      <a:alpha val="20000"/>
                    </a:schemeClr>
                  </a:outerShdw>
                </a:effectLst>
                <a:latin typeface="Calibri Light" panose="020F0302020204030204" pitchFamily="34" charset="0"/>
                <a:ea typeface="+mj-ea"/>
                <a:cs typeface="Calibri Light" panose="020F0302020204030204" pitchFamily="34" charset="0"/>
              </a:defRPr>
            </a:lvl1pPr>
          </a:lstStyle>
          <a:p>
            <a:pPr algn="ctr"/>
            <a:r>
              <a:rPr lang="en-US" sz="5400" b="1" dirty="0"/>
              <a:t>Psalm 62</a:t>
            </a:r>
          </a:p>
        </p:txBody>
      </p:sp>
    </p:spTree>
    <p:extLst>
      <p:ext uri="{BB962C8B-B14F-4D97-AF65-F5344CB8AC3E}">
        <p14:creationId xmlns:p14="http://schemas.microsoft.com/office/powerpoint/2010/main" val="78280573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EEC957-5624-F01D-F1FB-0502024824D3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279400" y="111125"/>
            <a:ext cx="11912600" cy="6623050"/>
          </a:xfrm>
        </p:spPr>
        <p:txBody>
          <a:bodyPr anchor="ctr">
            <a:noAutofit/>
          </a:bodyPr>
          <a:lstStyle/>
          <a:p>
            <a:pPr algn="ctr"/>
            <a:r>
              <a:rPr lang="en-US" sz="5400" b="1" dirty="0"/>
              <a:t>Sometimes the right question is not a HOW question, it is a WHO question.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7A4E9E7-C6FD-E53C-4C9D-E22CCC3F0B86}"/>
              </a:ext>
            </a:extLst>
          </p:cNvPr>
          <p:cNvSpPr txBox="1"/>
          <p:nvPr/>
        </p:nvSpPr>
        <p:spPr>
          <a:xfrm>
            <a:off x="5486400" y="158931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2936294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EEC957-5624-F01D-F1FB-0502024824D3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4267201" y="111124"/>
            <a:ext cx="7924800" cy="6746875"/>
          </a:xfrm>
        </p:spPr>
        <p:txBody>
          <a:bodyPr anchor="ctr">
            <a:noAutofit/>
          </a:bodyPr>
          <a:lstStyle/>
          <a:p>
            <a:pPr algn="ctr"/>
            <a:r>
              <a:rPr lang="en-US" sz="4800" b="1" dirty="0"/>
              <a:t>9 Common people </a:t>
            </a:r>
            <a:br>
              <a:rPr lang="en-US" sz="4800" b="1" dirty="0"/>
            </a:br>
            <a:r>
              <a:rPr lang="en-US" sz="4800" b="1" dirty="0"/>
              <a:t>are only a vapor;</a:t>
            </a:r>
            <a:br>
              <a:rPr lang="en-US" sz="4800" b="1" dirty="0"/>
            </a:br>
            <a:r>
              <a:rPr lang="en-US" sz="4800" b="1" dirty="0"/>
              <a:t>important people, an illusion.</a:t>
            </a:r>
            <a:br>
              <a:rPr lang="en-US" sz="4800" b="1" dirty="0"/>
            </a:br>
            <a:r>
              <a:rPr lang="en-US" sz="4800" b="1" dirty="0"/>
              <a:t>Together on a scale,</a:t>
            </a:r>
            <a:br>
              <a:rPr lang="en-US" sz="4800" b="1" dirty="0"/>
            </a:br>
            <a:r>
              <a:rPr lang="en-US" sz="4800" b="1" dirty="0"/>
              <a:t>they weigh less than a vapor.</a:t>
            </a:r>
            <a:br>
              <a:rPr lang="en-US" sz="4800" b="1" dirty="0"/>
            </a:br>
            <a:r>
              <a:rPr lang="en-US" sz="4800" b="1" dirty="0"/>
              <a:t>10 Place no trust in oppression</a:t>
            </a:r>
            <a:br>
              <a:rPr lang="en-US" sz="4800" b="1" dirty="0"/>
            </a:br>
            <a:r>
              <a:rPr lang="en-US" sz="4800" b="1" dirty="0"/>
              <a:t>or false hope in robbery.</a:t>
            </a:r>
            <a:br>
              <a:rPr lang="en-US" sz="4800" b="1" dirty="0"/>
            </a:br>
            <a:r>
              <a:rPr lang="en-US" sz="4800" b="1" dirty="0"/>
              <a:t>If wealth increases,</a:t>
            </a:r>
            <a:br>
              <a:rPr lang="en-US" sz="4800" b="1" dirty="0"/>
            </a:br>
            <a:r>
              <a:rPr lang="en-US" sz="4800" b="1" dirty="0"/>
              <a:t>don’t set your heart on it.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7A4E9E7-C6FD-E53C-4C9D-E22CCC3F0B86}"/>
              </a:ext>
            </a:extLst>
          </p:cNvPr>
          <p:cNvSpPr txBox="1"/>
          <p:nvPr/>
        </p:nvSpPr>
        <p:spPr>
          <a:xfrm>
            <a:off x="5486400" y="158931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E8047B7-81D2-8A13-FA6B-3C67B876812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9615"/>
          <a:stretch/>
        </p:blipFill>
        <p:spPr>
          <a:xfrm>
            <a:off x="-691662" y="0"/>
            <a:ext cx="4958862" cy="6858000"/>
          </a:xfrm>
          <a:prstGeom prst="rect">
            <a:avLst/>
          </a:prstGeom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564ADD90-64C5-59EA-0012-0B92486C756E}"/>
              </a:ext>
            </a:extLst>
          </p:cNvPr>
          <p:cNvSpPr txBox="1">
            <a:spLocks/>
          </p:cNvSpPr>
          <p:nvPr/>
        </p:nvSpPr>
        <p:spPr>
          <a:xfrm>
            <a:off x="52753" y="5052055"/>
            <a:ext cx="3821723" cy="2138729"/>
          </a:xfrm>
          <a:prstGeom prst="rect">
            <a:avLst/>
          </a:prstGeom>
        </p:spPr>
        <p:txBody>
          <a:bodyPr vert="horz" lIns="91440" tIns="45720" rIns="91440" bIns="45720" rtlCol="0" anchor="ctr" anchorCtr="1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600" b="0" i="1" kern="1200">
                <a:solidFill>
                  <a:schemeClr val="tx1"/>
                </a:solidFill>
                <a:effectLst>
                  <a:outerShdw blurRad="127000" dist="127000" dir="18900000" algn="tl" rotWithShape="0">
                    <a:schemeClr val="bg1">
                      <a:alpha val="20000"/>
                    </a:schemeClr>
                  </a:outerShdw>
                </a:effectLst>
                <a:latin typeface="Calibri Light" panose="020F0302020204030204" pitchFamily="34" charset="0"/>
                <a:ea typeface="+mj-ea"/>
                <a:cs typeface="Calibri Light" panose="020F0302020204030204" pitchFamily="34" charset="0"/>
              </a:defRPr>
            </a:lvl1pPr>
          </a:lstStyle>
          <a:p>
            <a:pPr algn="ctr"/>
            <a:r>
              <a:rPr lang="en-US" sz="5400" b="1" dirty="0"/>
              <a:t>Psalm 62</a:t>
            </a:r>
          </a:p>
        </p:txBody>
      </p:sp>
    </p:spTree>
    <p:extLst>
      <p:ext uri="{BB962C8B-B14F-4D97-AF65-F5344CB8AC3E}">
        <p14:creationId xmlns:p14="http://schemas.microsoft.com/office/powerpoint/2010/main" val="1902987162"/>
      </p:ext>
    </p:extLst>
  </p:cSld>
  <p:clrMapOvr>
    <a:masterClrMapping/>
  </p:clrMapOvr>
</p:sld>
</file>

<file path=ppt/theme/theme1.xml><?xml version="1.0" encoding="utf-8"?>
<a:theme xmlns:a="http://schemas.openxmlformats.org/drawingml/2006/main" name="RCC Logo">
  <a:themeElements>
    <a:clrScheme name="Grayscale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CC_Sermon_2023" id="{10CAE991-DE82-AE42-89BF-6EB3E86DD835}" vid="{7432DD4D-A3EB-1F4D-839B-8750481A6543}"/>
    </a:ext>
  </a:extLst>
</a:theme>
</file>

<file path=ppt/theme/theme2.xml><?xml version="1.0" encoding="utf-8"?>
<a:theme xmlns:a="http://schemas.openxmlformats.org/drawingml/2006/main" name="RCC No Logo">
  <a:themeElements>
    <a:clrScheme name="Grayscale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Calibri">
      <a:maj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CC_Sermon_2023" id="{10CAE991-DE82-AE42-89BF-6EB3E86DD835}" vid="{6A09B206-E887-004F-90E0-89B15CAFF9FC}"/>
    </a:ext>
  </a:extLst>
</a:theme>
</file>

<file path=ppt/theme/theme3.xml><?xml version="1.0" encoding="utf-8"?>
<a:theme xmlns:a="http://schemas.openxmlformats.org/drawingml/2006/main" name="White">
  <a:themeElements>
    <a:clrScheme name="Grayscale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CC_Sermon_2023" id="{10CAE991-DE82-AE42-89BF-6EB3E86DD835}" vid="{E8615E43-A006-4147-8647-2EB0A157C5F5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RCC Logo</Template>
  <TotalTime>245</TotalTime>
  <Words>514</Words>
  <Application>Microsoft Macintosh PowerPoint</Application>
  <PresentationFormat>Widescreen</PresentationFormat>
  <Paragraphs>23</Paragraphs>
  <Slides>16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16</vt:i4>
      </vt:variant>
    </vt:vector>
  </HeadingPairs>
  <TitlesOfParts>
    <vt:vector size="22" baseType="lpstr">
      <vt:lpstr>Arial</vt:lpstr>
      <vt:lpstr>Calibri</vt:lpstr>
      <vt:lpstr>Calibri Light</vt:lpstr>
      <vt:lpstr>RCC Logo</vt:lpstr>
      <vt:lpstr>RCC No Logo</vt:lpstr>
      <vt:lpstr>White</vt:lpstr>
      <vt:lpstr>     Terrible Tuesday</vt:lpstr>
      <vt:lpstr> In the Psalms you find a real divine being listening to the complaints of his people, responding to their cries, giving instruction, demonstrating his power and justice, and being present with His people.</vt:lpstr>
      <vt:lpstr>PowerPoint Presentation</vt:lpstr>
      <vt:lpstr>1 I am at rest in God alone; my salvation comes from him. 2 He alone is my rock and my salvation, my stronghold;  I will never be shaken.</vt:lpstr>
      <vt:lpstr>3 How long will you threaten a man? Will all of you attack as if he were a leaning wall or a tottering fence? 4 They only plan to bring him down from his high position. They take pleasure in lying; they bless with their mouths, but they curse inwardly</vt:lpstr>
      <vt:lpstr>5 Rest in God alone, my soul, for my hope comes from him. 6 He alone is my rock and my salvation, my stronghold;  I will not be shaken. 7 My salvation and glory depend on God, my strong rock. My refuge is in God. 8 Trust in him at all times, you people; pour out your hearts before him.  God is our refuge.</vt:lpstr>
      <vt:lpstr>5 Rest in God alone, my soul, for my hope comes from him. 6 He alone is my rock and my salvation, my stronghold;  I will not be shaken. 7 My salvation and glory depend on God, my strong rock. My refuge is in God. 8 Trust in him at all times, you people; pour out your hearts before him.  God is our refuge.</vt:lpstr>
      <vt:lpstr>Sometimes the right question is not a HOW question, it is a WHO question. </vt:lpstr>
      <vt:lpstr>9 Common people  are only a vapor; important people, an illusion. Together on a scale, they weigh less than a vapor. 10 Place no trust in oppression or false hope in robbery. If wealth increases, don’t set your heart on it.</vt:lpstr>
      <vt:lpstr>11 God has spoken once; I have heard this twice: strength belongs to God, 12 and faithful love belongs to you, Lord. For you repay each according to his works.</vt:lpstr>
      <vt:lpstr>Strength Belongs to God</vt:lpstr>
      <vt:lpstr>Faithful Love Belongs to God</vt:lpstr>
      <vt:lpstr>Hesed is defined as an ACT of promise keeping loyalty that is MOTIVATED by deep personal care.</vt:lpstr>
      <vt:lpstr>Rest …. work?  The right question is not a HOW question, it is a WHO question.</vt:lpstr>
      <vt:lpstr>Talk to your soul Trust Him Pour out your heart to Him</vt:lpstr>
      <vt:lpstr>Psalm 119:57  The Lord is my portion.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terry williams</dc:creator>
  <cp:lastModifiedBy>Microsoft Office User</cp:lastModifiedBy>
  <cp:revision>19</cp:revision>
  <dcterms:created xsi:type="dcterms:W3CDTF">2023-01-04T22:18:55Z</dcterms:created>
  <dcterms:modified xsi:type="dcterms:W3CDTF">2023-06-04T12:49:18Z</dcterms:modified>
</cp:coreProperties>
</file>