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334" r:id="rId4"/>
    <p:sldId id="338" r:id="rId5"/>
    <p:sldId id="339" r:id="rId6"/>
    <p:sldId id="345" r:id="rId7"/>
    <p:sldId id="340" r:id="rId8"/>
    <p:sldId id="341" r:id="rId9"/>
    <p:sldId id="342" r:id="rId10"/>
    <p:sldId id="343" r:id="rId11"/>
    <p:sldId id="344" r:id="rId12"/>
    <p:sldId id="346" r:id="rId13"/>
    <p:sldId id="347" r:id="rId14"/>
    <p:sldId id="335" r:id="rId15"/>
    <p:sldId id="336" r:id="rId16"/>
    <p:sldId id="316" r:id="rId17"/>
    <p:sldId id="317" r:id="rId18"/>
    <p:sldId id="318" r:id="rId19"/>
    <p:sldId id="319" r:id="rId20"/>
    <p:sldId id="320" r:id="rId21"/>
    <p:sldId id="321" r:id="rId22"/>
    <p:sldId id="300" r:id="rId23"/>
    <p:sldId id="301" r:id="rId24"/>
    <p:sldId id="302" r:id="rId25"/>
    <p:sldId id="303" r:id="rId26"/>
    <p:sldId id="304" r:id="rId27"/>
    <p:sldId id="30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A"/>
    <a:srgbClr val="092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22"/>
    <p:restoredTop sz="96405"/>
  </p:normalViewPr>
  <p:slideViewPr>
    <p:cSldViewPr snapToGrid="0">
      <p:cViewPr varScale="1">
        <p:scale>
          <a:sx n="117" d="100"/>
          <a:sy n="117" d="100"/>
        </p:scale>
        <p:origin x="17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81" y="123568"/>
            <a:ext cx="11924270" cy="65614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1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7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4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2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2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36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59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5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6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5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9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6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5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3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7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3A2DC4-3C8D-9849-9ED2-3B7962F3EEA9}" type="datetimeFigureOut">
              <a:rPr lang="en-US" smtClean="0"/>
              <a:t>5/7/23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2D6EF-262B-B34F-A857-C857982DC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8A8A8A"/>
            </a:gs>
            <a:gs pos="81000">
              <a:srgbClr val="092D4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80F6C-5F67-A8F5-218C-175F759383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77207" y="365125"/>
            <a:ext cx="953186" cy="9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4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i="1" kern="1200">
          <a:solidFill>
            <a:schemeClr val="tx1"/>
          </a:solidFill>
          <a:effectLst>
            <a:outerShdw blurRad="127000" dist="127000" dir="18900000" algn="tl" rotWithShape="0">
              <a:schemeClr val="bg1">
                <a:alpha val="2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127000" dir="189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20000">
              <a:srgbClr val="8A8A8A"/>
            </a:gs>
            <a:gs pos="81000">
              <a:srgbClr val="092D4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E1ACC2F-C9FA-3D43-B935-30DABDD2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91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1" kern="1200">
          <a:solidFill>
            <a:schemeClr val="tx1"/>
          </a:solidFill>
          <a:effectLst>
            <a:outerShdw blurRad="127000" dist="127000" dir="18900000" algn="tl" rotWithShape="0">
              <a:schemeClr val="bg1">
                <a:alpha val="20000"/>
              </a:schemeClr>
            </a:outerShdw>
          </a:effectLst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E1ACC2F-C9FA-3D43-B935-30DABDD2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0878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1" kern="1200">
          <a:solidFill>
            <a:schemeClr val="bg1"/>
          </a:solidFill>
          <a:effectLst>
            <a:outerShdw blurRad="127000" dist="127000" dir="18900000" algn="tl" rotWithShape="0">
              <a:schemeClr val="bg1">
                <a:alpha val="20000"/>
              </a:schemeClr>
            </a:outerShdw>
          </a:effectLst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111125"/>
            <a:ext cx="11912600" cy="6623050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u="sng" dirty="0"/>
              <a:t>Values are set through</a:t>
            </a:r>
            <a:br>
              <a:rPr lang="en-US" b="1" u="sng" dirty="0"/>
            </a:br>
            <a:br>
              <a:rPr lang="en-US" b="1" u="sng" dirty="0"/>
            </a:br>
            <a:r>
              <a:rPr lang="en-US" sz="5400" b="1" dirty="0"/>
              <a:t>-Communication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-Demonstration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-Celebration</a:t>
            </a:r>
            <a:br>
              <a:rPr lang="en-US" sz="5400" b="1" dirty="0"/>
            </a:b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Graphic 4" descr="Marketing with solid fill">
            <a:extLst>
              <a:ext uri="{FF2B5EF4-FFF2-40B4-BE49-F238E27FC236}">
                <a16:creationId xmlns:a16="http://schemas.microsoft.com/office/drawing/2014/main" id="{F53F2170-DF16-A449-56BB-8FE728DCF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1056" y="1773980"/>
            <a:ext cx="914400" cy="914400"/>
          </a:xfrm>
          <a:prstGeom prst="rect">
            <a:avLst/>
          </a:prstGeom>
        </p:spPr>
      </p:pic>
      <p:pic>
        <p:nvPicPr>
          <p:cNvPr id="7" name="Graphic 6" descr="Walk with solid fill">
            <a:extLst>
              <a:ext uri="{FF2B5EF4-FFF2-40B4-BE49-F238E27FC236}">
                <a16:creationId xmlns:a16="http://schemas.microsoft.com/office/drawing/2014/main" id="{AD83BA49-FF11-06E3-77A6-0EEE3E55E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0368" y="3255221"/>
            <a:ext cx="914400" cy="914400"/>
          </a:xfrm>
          <a:prstGeom prst="rect">
            <a:avLst/>
          </a:prstGeom>
        </p:spPr>
      </p:pic>
      <p:pic>
        <p:nvPicPr>
          <p:cNvPr id="11" name="Graphic 10" descr="Clapping hands with solid fill">
            <a:extLst>
              <a:ext uri="{FF2B5EF4-FFF2-40B4-BE49-F238E27FC236}">
                <a16:creationId xmlns:a16="http://schemas.microsoft.com/office/drawing/2014/main" id="{965FF366-963D-BEBC-5BBD-2A9B44BAD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0368" y="48993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9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2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4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7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1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6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4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4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Our great privilege</a:t>
            </a:r>
            <a:br>
              <a:rPr lang="en-US" b="1" dirty="0"/>
            </a:br>
            <a:r>
              <a:rPr lang="en-US" b="1" dirty="0"/>
              <a:t>&amp;</a:t>
            </a:r>
            <a:br>
              <a:rPr lang="en-US" b="1" dirty="0"/>
            </a:br>
            <a:r>
              <a:rPr lang="en-US" b="1" dirty="0"/>
              <a:t>Our great responsibility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4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2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4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57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4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8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It is about us, but it is </a:t>
            </a:r>
            <a:r>
              <a:rPr lang="en-US" b="1" u="sng" dirty="0"/>
              <a:t>for</a:t>
            </a:r>
            <a:r>
              <a:rPr lang="en-US" b="1" dirty="0"/>
              <a:t>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5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br>
              <a:rPr lang="en-US" b="1" dirty="0"/>
            </a:br>
            <a:r>
              <a:rPr lang="en-US" b="1" dirty="0"/>
              <a:t>Biblical baptism is immersion after conversion.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 “They must choose for themselves someday.”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6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Making</a:t>
            </a:r>
            <a:br>
              <a:rPr lang="en-US" b="1" dirty="0"/>
            </a:br>
            <a:r>
              <a:rPr lang="en-US" b="1" dirty="0"/>
              <a:t>Marking</a:t>
            </a:r>
            <a:br>
              <a:rPr lang="en-US" b="1" dirty="0"/>
            </a:br>
            <a:r>
              <a:rPr lang="en-US" b="1" dirty="0"/>
              <a:t>Maturing</a:t>
            </a:r>
            <a:br>
              <a:rPr lang="en-US" b="1" dirty="0"/>
            </a:br>
            <a:br>
              <a:rPr lang="en-US" b="1" dirty="0"/>
            </a:br>
            <a:r>
              <a:rPr lang="en-US" b="1" u="sng" dirty="0"/>
              <a:t>A Commitment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9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rocks&#10;&#10;Description automatically generated with low confidence">
            <a:extLst>
              <a:ext uri="{FF2B5EF4-FFF2-40B4-BE49-F238E27FC236}">
                <a16:creationId xmlns:a16="http://schemas.microsoft.com/office/drawing/2014/main" id="{20ECE34E-A8B8-FAE4-6B2A-F5CB2321B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" r="35052"/>
          <a:stretch/>
        </p:blipFill>
        <p:spPr>
          <a:xfrm rot="5400000">
            <a:off x="5832475" y="338137"/>
            <a:ext cx="4873625" cy="6172200"/>
          </a:xfrm>
          <a:prstGeom prst="rect">
            <a:avLst/>
          </a:prstGeo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7BE4742-A2DF-0B0F-4817-CA26F0D7A2B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5557" y="1773980"/>
            <a:ext cx="3932238" cy="3811588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Skill</a:t>
            </a:r>
          </a:p>
          <a:p>
            <a:endParaRPr lang="en-US" sz="4000" dirty="0"/>
          </a:p>
          <a:p>
            <a:r>
              <a:rPr lang="en-US" sz="4000" dirty="0"/>
              <a:t>Faithfulness</a:t>
            </a:r>
          </a:p>
          <a:p>
            <a:endParaRPr lang="en-US" sz="4000" dirty="0"/>
          </a:p>
          <a:p>
            <a:r>
              <a:rPr lang="en-US" sz="4000" dirty="0"/>
              <a:t>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6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111211"/>
            <a:ext cx="11911912" cy="662322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Joshua 24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1. He is Lord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2. Throw away idols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3. Live decided not deciding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2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111125"/>
            <a:ext cx="11912600" cy="662305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u="sng" dirty="0"/>
              <a:t>Passion &amp; Pace</a:t>
            </a:r>
            <a:br>
              <a:rPr lang="en-US" sz="8000" b="1" dirty="0"/>
            </a:br>
            <a:br>
              <a:rPr lang="en-US" sz="8000" b="1" dirty="0"/>
            </a:br>
            <a:r>
              <a:rPr lang="en-US" sz="5400" b="1" dirty="0"/>
              <a:t>Passion=the big “</a:t>
            </a:r>
            <a:r>
              <a:rPr lang="en-US" sz="6000" b="1" dirty="0">
                <a:solidFill>
                  <a:srgbClr val="FFFF00"/>
                </a:solidFill>
              </a:rPr>
              <a:t>WHY</a:t>
            </a:r>
            <a:r>
              <a:rPr lang="en-US" sz="6000" b="1" dirty="0"/>
              <a:t>”?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Pace=the small </a:t>
            </a:r>
            <a:r>
              <a:rPr lang="en-US" sz="5400" b="1"/>
              <a:t>“</a:t>
            </a:r>
            <a:r>
              <a:rPr lang="en-US" sz="5400" b="1">
                <a:solidFill>
                  <a:srgbClr val="00B050"/>
                </a:solidFill>
              </a:rPr>
              <a:t>what</a:t>
            </a:r>
            <a:r>
              <a:rPr lang="en-US" sz="5400" b="1"/>
              <a:t>”?</a:t>
            </a:r>
            <a:endParaRPr lang="en-US" sz="8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C957-5624-F01D-F1FB-0502024824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111125"/>
            <a:ext cx="11912600" cy="662305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en-US" sz="6000" b="1" dirty="0"/>
              <a:t>Let us not become weary in doing good, for at the proper time we will reap a harvest if we do not give up. Therefore, as we have opportunity, let us do good to all people, especially to those who belong to the family of believers. </a:t>
            </a:r>
            <a:br>
              <a:rPr lang="en-US" b="1" dirty="0"/>
            </a:br>
            <a:r>
              <a:rPr lang="en-US" sz="5300" b="1" dirty="0"/>
              <a:t>Galatians 6:9,10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4E9E7-C6FD-E53C-4C9D-E22CCC3F0B86}"/>
              </a:ext>
            </a:extLst>
          </p:cNvPr>
          <p:cNvSpPr txBox="1"/>
          <p:nvPr/>
        </p:nvSpPr>
        <p:spPr>
          <a:xfrm>
            <a:off x="5486400" y="1589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8035"/>
      </p:ext>
    </p:extLst>
  </p:cSld>
  <p:clrMapOvr>
    <a:masterClrMapping/>
  </p:clrMapOvr>
</p:sld>
</file>

<file path=ppt/theme/theme1.xml><?xml version="1.0" encoding="utf-8"?>
<a:theme xmlns:a="http://schemas.openxmlformats.org/drawingml/2006/main" name="RCC Lo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C_Sermon_2023" id="{10CAE991-DE82-AE42-89BF-6EB3E86DD835}" vid="{7432DD4D-A3EB-1F4D-839B-8750481A6543}"/>
    </a:ext>
  </a:extLst>
</a:theme>
</file>

<file path=ppt/theme/theme2.xml><?xml version="1.0" encoding="utf-8"?>
<a:theme xmlns:a="http://schemas.openxmlformats.org/drawingml/2006/main" name="RCC No Log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C_Sermon_2023" id="{10CAE991-DE82-AE42-89BF-6EB3E86DD835}" vid="{6A09B206-E887-004F-90E0-89B15CAFF9FC}"/>
    </a:ext>
  </a:extLst>
</a:theme>
</file>

<file path=ppt/theme/theme3.xml><?xml version="1.0" encoding="utf-8"?>
<a:theme xmlns:a="http://schemas.openxmlformats.org/drawingml/2006/main" name="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C_Sermon_2023" id="{10CAE991-DE82-AE42-89BF-6EB3E86DD835}" vid="{E8615E43-A006-4147-8647-2EB0A157C5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RCC Logo</Template>
  <TotalTime>161</TotalTime>
  <Words>169</Words>
  <Application>Microsoft Macintosh PowerPoint</Application>
  <PresentationFormat>Widescreen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RCC Logo</vt:lpstr>
      <vt:lpstr>RCC No Logo</vt:lpstr>
      <vt:lpstr>White</vt:lpstr>
      <vt:lpstr>Values are set through  -Communication  -Demonstration  -Celebration </vt:lpstr>
      <vt:lpstr>Our great privilege &amp; Our great responsibility</vt:lpstr>
      <vt:lpstr>It is about us, but it is for them.</vt:lpstr>
      <vt:lpstr> Biblical baptism is immersion after conversion.   “They must choose for themselves someday.”</vt:lpstr>
      <vt:lpstr>Making Marking Maturing  A Commitment</vt:lpstr>
      <vt:lpstr>PowerPoint Presentation</vt:lpstr>
      <vt:lpstr>Joshua 24  1. He is Lord  2. Throw away idols  3. Live decided not deciding</vt:lpstr>
      <vt:lpstr>Passion &amp; Pace  Passion=the big “WHY”?  Pace=the small “what”?</vt:lpstr>
      <vt:lpstr> Let us not become weary in doing good, for at the proper time we will reap a harvest if we do not give up. Therefore, as we have opportunity, let us do good to all people, especially to those who belong to the family of believers.  Galatians 6:9,10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williams</dc:creator>
  <cp:lastModifiedBy>Microsoft Office User</cp:lastModifiedBy>
  <cp:revision>16</cp:revision>
  <dcterms:created xsi:type="dcterms:W3CDTF">2023-01-04T22:18:55Z</dcterms:created>
  <dcterms:modified xsi:type="dcterms:W3CDTF">2023-05-07T17:18:08Z</dcterms:modified>
</cp:coreProperties>
</file>